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0" r:id="rId2"/>
    <p:sldId id="299" r:id="rId3"/>
    <p:sldId id="411" r:id="rId4"/>
    <p:sldId id="472" r:id="rId5"/>
    <p:sldId id="513" r:id="rId6"/>
    <p:sldId id="514" r:id="rId7"/>
    <p:sldId id="536" r:id="rId8"/>
    <p:sldId id="543" r:id="rId9"/>
    <p:sldId id="486" r:id="rId10"/>
    <p:sldId id="538" r:id="rId11"/>
    <p:sldId id="540" r:id="rId12"/>
    <p:sldId id="535" r:id="rId13"/>
    <p:sldId id="537" r:id="rId14"/>
    <p:sldId id="550" r:id="rId15"/>
    <p:sldId id="548" r:id="rId16"/>
    <p:sldId id="529" r:id="rId17"/>
    <p:sldId id="542" r:id="rId18"/>
    <p:sldId id="544" r:id="rId19"/>
    <p:sldId id="551" r:id="rId20"/>
    <p:sldId id="541" r:id="rId21"/>
    <p:sldId id="493" r:id="rId22"/>
    <p:sldId id="552" r:id="rId23"/>
    <p:sldId id="539" r:id="rId24"/>
    <p:sldId id="546" r:id="rId25"/>
    <p:sldId id="549" r:id="rId26"/>
  </p:sldIdLst>
  <p:sldSz cx="9144000" cy="6858000" type="screen4x3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5373" autoAdjust="0"/>
  </p:normalViewPr>
  <p:slideViewPr>
    <p:cSldViewPr>
      <p:cViewPr varScale="1">
        <p:scale>
          <a:sx n="84" d="100"/>
          <a:sy n="84" d="100"/>
        </p:scale>
        <p:origin x="867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200"/>
            </a:lvl1pPr>
          </a:lstStyle>
          <a:p>
            <a:pPr>
              <a:defRPr/>
            </a:pPr>
            <a:endParaRPr lang="en-CA" altLang="zh-CN"/>
          </a:p>
        </p:txBody>
      </p:sp>
      <p:sp>
        <p:nvSpPr>
          <p:cNvPr id="1187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200"/>
            </a:lvl1pPr>
          </a:lstStyle>
          <a:p>
            <a:pPr>
              <a:defRPr/>
            </a:pPr>
            <a:endParaRPr lang="en-CA" altLang="zh-CN"/>
          </a:p>
        </p:txBody>
      </p:sp>
      <p:sp>
        <p:nvSpPr>
          <p:cNvPr id="1187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200"/>
            </a:lvl1pPr>
          </a:lstStyle>
          <a:p>
            <a:pPr>
              <a:defRPr/>
            </a:pPr>
            <a:endParaRPr lang="en-CA" altLang="zh-CN"/>
          </a:p>
        </p:txBody>
      </p:sp>
      <p:sp>
        <p:nvSpPr>
          <p:cNvPr id="1187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200"/>
            </a:lvl1pPr>
          </a:lstStyle>
          <a:p>
            <a:pPr>
              <a:defRPr/>
            </a:pPr>
            <a:fld id="{0541A882-EE79-4C50-A3A7-85E022760B81}" type="slidenum">
              <a:rPr lang="zh-CN" altLang="en-CA"/>
              <a:pPr>
                <a:defRPr/>
              </a:pPr>
              <a:t>‹#›</a:t>
            </a:fld>
            <a:endParaRPr lang="en-CA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CA" altLang="zh-CN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CA" altLang="zh-CN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zh-CN" noProof="0" smtClean="0"/>
              <a:t>Click to edit Master text styles</a:t>
            </a:r>
          </a:p>
          <a:p>
            <a:pPr lvl="1"/>
            <a:r>
              <a:rPr lang="en-CA" altLang="zh-CN" noProof="0" smtClean="0"/>
              <a:t>Second level</a:t>
            </a:r>
          </a:p>
          <a:p>
            <a:pPr lvl="2"/>
            <a:r>
              <a:rPr lang="en-CA" altLang="zh-CN" noProof="0" smtClean="0"/>
              <a:t>Third level</a:t>
            </a:r>
          </a:p>
          <a:p>
            <a:pPr lvl="3"/>
            <a:r>
              <a:rPr lang="en-CA" altLang="zh-CN" noProof="0" smtClean="0"/>
              <a:t>Fourth level</a:t>
            </a:r>
          </a:p>
          <a:p>
            <a:pPr lvl="4"/>
            <a:r>
              <a:rPr lang="en-CA" altLang="zh-CN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CA" altLang="zh-CN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5C7AC54A-4688-4A85-B031-C851C146BC28}" type="slidenum">
              <a:rPr lang="zh-CN" altLang="en-CA"/>
              <a:pPr>
                <a:defRPr/>
              </a:pPr>
              <a:t>‹#›</a:t>
            </a:fld>
            <a:endParaRPr lang="en-CA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ambo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792"/>
          <a:stretch>
            <a:fillRect/>
          </a:stretch>
        </p:blipFill>
        <p:spPr bwMode="ltGray">
          <a:xfrm>
            <a:off x="6292850" y="-1588"/>
            <a:ext cx="2857500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011363"/>
            <a:ext cx="6248400" cy="5794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CA" altLang="zh-CN" noProof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429000"/>
            <a:ext cx="6019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CA" altLang="zh-CN" noProof="0" smtClean="0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257175" y="6248400"/>
            <a:ext cx="1622425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/>
            </a:lvl1pPr>
          </a:lstStyle>
          <a:p>
            <a:pPr>
              <a:defRPr/>
            </a:pPr>
            <a:r>
              <a:rPr lang="en-US" altLang="en-US"/>
              <a:t>March 17, 2004</a:t>
            </a:r>
            <a:endParaRPr lang="zh-CN" altLang="en-CA">
              <a:ea typeface="宋体" pitchFamily="2" charset="-122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108200" y="6248400"/>
            <a:ext cx="29972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CA" altLang="zh-CN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5486400" y="6248400"/>
            <a:ext cx="1371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7D425DC7-6F00-4F46-9BE2-F0A4081ED60A}" type="slidenum">
              <a:rPr lang="zh-CN" altLang="en-CA"/>
              <a:pPr>
                <a:defRPr/>
              </a:pPr>
              <a:t>‹#›</a:t>
            </a:fld>
            <a:endParaRPr lang="en-CA" altLang="zh-CN"/>
          </a:p>
        </p:txBody>
      </p:sp>
    </p:spTree>
    <p:extLst>
      <p:ext uri="{BB962C8B-B14F-4D97-AF65-F5344CB8AC3E}">
        <p14:creationId xmlns:p14="http://schemas.microsoft.com/office/powerpoint/2010/main" val="83533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56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533400"/>
            <a:ext cx="18859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33400"/>
            <a:ext cx="55054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551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238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687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3695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447800"/>
            <a:ext cx="3695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78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885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178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72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846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112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CA" altLang="zh-CN" smtClean="0"/>
              <a:t>Click to edit Master title style</a:t>
            </a:r>
          </a:p>
        </p:txBody>
      </p:sp>
      <p:sp>
        <p:nvSpPr>
          <p:cNvPr id="102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447800"/>
            <a:ext cx="7543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zh-CN" smtClean="0"/>
              <a:t>Click to edit Master text styles</a:t>
            </a:r>
          </a:p>
          <a:p>
            <a:pPr lvl="1"/>
            <a:r>
              <a:rPr lang="en-CA" altLang="zh-CN" smtClean="0"/>
              <a:t>Second level</a:t>
            </a:r>
          </a:p>
          <a:p>
            <a:pPr lvl="2"/>
            <a:r>
              <a:rPr lang="en-CA" altLang="zh-CN" smtClean="0"/>
              <a:t>Third level</a:t>
            </a:r>
          </a:p>
          <a:p>
            <a:pPr lvl="3"/>
            <a:r>
              <a:rPr lang="en-CA" altLang="zh-CN" smtClean="0"/>
              <a:t>Fourth level</a:t>
            </a:r>
          </a:p>
          <a:p>
            <a:pPr lvl="4"/>
            <a:r>
              <a:rPr lang="en-CA" altLang="zh-CN" smtClean="0"/>
              <a:t>Fifth level</a:t>
            </a:r>
          </a:p>
        </p:txBody>
      </p:sp>
      <p:sp>
        <p:nvSpPr>
          <p:cNvPr id="1028" name="Line 14"/>
          <p:cNvSpPr>
            <a:spLocks noChangeShapeType="1"/>
          </p:cNvSpPr>
          <p:nvPr userDrawn="1"/>
        </p:nvSpPr>
        <p:spPr bwMode="auto">
          <a:xfrm>
            <a:off x="838200" y="1143000"/>
            <a:ext cx="746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029" name="Line 15"/>
          <p:cNvSpPr>
            <a:spLocks noChangeShapeType="1"/>
          </p:cNvSpPr>
          <p:nvPr userDrawn="1"/>
        </p:nvSpPr>
        <p:spPr bwMode="auto">
          <a:xfrm>
            <a:off x="838200" y="1219200"/>
            <a:ext cx="746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030" name="Text Box 16"/>
          <p:cNvSpPr txBox="1">
            <a:spLocks noChangeArrowheads="1"/>
          </p:cNvSpPr>
          <p:nvPr userDrawn="1"/>
        </p:nvSpPr>
        <p:spPr bwMode="auto">
          <a:xfrm>
            <a:off x="7772400" y="6172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3B89D756-C6FF-4738-A90F-63CABB8B7646}" type="slidenum">
              <a:rPr lang="en-US" altLang="en-US" smtClean="0"/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9" r:id="rId1"/>
    <p:sldLayoutId id="2147484489" r:id="rId2"/>
    <p:sldLayoutId id="2147484490" r:id="rId3"/>
    <p:sldLayoutId id="2147484491" r:id="rId4"/>
    <p:sldLayoutId id="2147484492" r:id="rId5"/>
    <p:sldLayoutId id="2147484493" r:id="rId6"/>
    <p:sldLayoutId id="2147484494" r:id="rId7"/>
    <p:sldLayoutId id="2147484495" r:id="rId8"/>
    <p:sldLayoutId id="2147484496" r:id="rId9"/>
    <p:sldLayoutId id="2147484497" r:id="rId10"/>
    <p:sldLayoutId id="21474844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l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­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305800" cy="49530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en-US" altLang="en-US" dirty="0" smtClean="0">
              <a:cs typeface="Times New Roman" panose="02020603050405020304" pitchFamily="18" charset="0"/>
            </a:endParaRP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CA" altLang="en-US" sz="2700" dirty="0" smtClean="0"/>
              <a:t>Characterization of the Boundary of the Set of Matrix-Exponential Distributions with only Real Poles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CA" altLang="en-US" sz="2800" dirty="0" smtClean="0"/>
              <a:t> </a:t>
            </a:r>
            <a:endParaRPr lang="en-US" altLang="en-US" sz="2000" b="0" dirty="0" smtClean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Qi-Ming He, Mark Fackrell, and Peter Taylor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en-US" altLang="en-US" sz="2000" b="0" dirty="0" smtClean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University of Waterloo, University of Melbourne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en-US" altLang="en-US" sz="2000" b="0" baseline="30000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en-US" altLang="en-US" sz="2000" b="0" baseline="30000" dirty="0" smtClean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n-CA" altLang="en-US" sz="2000" b="0" i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MAM 10, Tasmania, Australia</a:t>
            </a:r>
          </a:p>
          <a:p>
            <a:pPr algn="ctr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endParaRPr lang="en-US" altLang="en-US" sz="2000" b="0" dirty="0" smtClean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60000"/>
              </a:lnSpc>
              <a:buFont typeface="Wingdings" panose="05000000000000000000" pitchFamily="2" charset="2"/>
              <a:buNone/>
              <a:defRPr/>
            </a:pPr>
            <a:r>
              <a:rPr lang="en-CA" altLang="en-US" sz="2000" b="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Feb. 15, 2019</a:t>
            </a:r>
            <a:endParaRPr lang="en-US" altLang="en-US" sz="2000" b="0" dirty="0" smtClean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52377" y="1295400"/>
            <a:ext cx="7467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CA" altLang="zh-HK" sz="2000" b="0" i="1" dirty="0" smtClean="0">
                <a:sym typeface="Symbol" panose="05050102010706020507" pitchFamily="18" charset="2"/>
              </a:rPr>
              <a:t>m </a:t>
            </a:r>
            <a:r>
              <a:rPr lang="en-CA" altLang="zh-HK" sz="2000" b="0" i="1" dirty="0">
                <a:sym typeface="Symbol" panose="05050102010706020507" pitchFamily="18" charset="2"/>
              </a:rPr>
              <a:t>= </a:t>
            </a:r>
            <a:r>
              <a:rPr lang="en-CA" altLang="zh-HK" sz="2000" b="0" dirty="0">
                <a:sym typeface="Symbol" panose="05050102010706020507" pitchFamily="18" charset="2"/>
              </a:rPr>
              <a:t>3</a:t>
            </a:r>
            <a:r>
              <a:rPr lang="en-CA" altLang="zh-HK" sz="2000" b="0" dirty="0" smtClean="0">
                <a:sym typeface="Symbol" panose="05050102010706020507" pitchFamily="18" charset="2"/>
              </a:rPr>
              <a:t>:  </a:t>
            </a:r>
            <a:r>
              <a:rPr lang="en-CA" altLang="zh-HK" sz="2000" b="0" i="1" dirty="0">
                <a:sym typeface="Symbol" panose="05050102010706020507" pitchFamily="18" charset="2"/>
              </a:rPr>
              <a:t></a:t>
            </a:r>
            <a:r>
              <a:rPr lang="en-CA" altLang="zh-HK" sz="2000" b="0" dirty="0">
                <a:sym typeface="Symbol" panose="05050102010706020507" pitchFamily="18" charset="2"/>
              </a:rPr>
              <a:t>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) = </a:t>
            </a:r>
            <a:r>
              <a:rPr lang="en-CA" altLang="zh-HK" sz="2000" b="0" i="1" dirty="0">
                <a:sym typeface="Symbol" panose="05050102010706020507" pitchFamily="18" charset="2"/>
              </a:rPr>
              <a:t>a</a:t>
            </a:r>
            <a:r>
              <a:rPr lang="en-CA" altLang="zh-HK" sz="2000" b="0" dirty="0">
                <a:sym typeface="Symbol" panose="05050102010706020507" pitchFamily="18" charset="2"/>
              </a:rPr>
              <a:t>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)/(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>
                <a:sym typeface="Symbol" panose="05050102010706020507" pitchFamily="18" charset="2"/>
              </a:rPr>
              <a:t>1</a:t>
            </a:r>
            <a:r>
              <a:rPr lang="en-CA" altLang="zh-HK" sz="2000" b="0" dirty="0" smtClean="0">
                <a:sym typeface="Symbol" panose="05050102010706020507" pitchFamily="18" charset="2"/>
              </a:rPr>
              <a:t>)(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 smtClean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 smtClean="0">
                <a:sym typeface="Symbol" panose="05050102010706020507" pitchFamily="18" charset="2"/>
              </a:rPr>
              <a:t>2</a:t>
            </a:r>
            <a:r>
              <a:rPr lang="en-CA" altLang="zh-HK" sz="2000" b="0" dirty="0" smtClean="0">
                <a:sym typeface="Symbol" panose="05050102010706020507" pitchFamily="18" charset="2"/>
              </a:rPr>
              <a:t>)(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 smtClean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 smtClean="0">
                <a:sym typeface="Symbol" panose="05050102010706020507" pitchFamily="18" charset="2"/>
              </a:rPr>
              <a:t>3</a:t>
            </a:r>
            <a:r>
              <a:rPr lang="en-CA" altLang="zh-HK" sz="2000" b="0" dirty="0" smtClean="0">
                <a:sym typeface="Symbol" panose="05050102010706020507" pitchFamily="18" charset="2"/>
              </a:rPr>
              <a:t>)</a:t>
            </a:r>
            <a:endParaRPr lang="en-CA" altLang="zh-HK" sz="2000" b="0" dirty="0">
              <a:sym typeface="Symbol" panose="05050102010706020507" pitchFamily="18" charset="2"/>
            </a:endParaRP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CA" sz="1800" b="0" i="1" dirty="0" smtClean="0">
                <a:sym typeface="Symbol" panose="05050102010706020507" pitchFamily="18" charset="2"/>
              </a:rPr>
              <a:t>X</a:t>
            </a:r>
            <a:r>
              <a:rPr lang="en-CA" sz="1800" b="0" dirty="0" smtClean="0">
                <a:sym typeface="Symbol" panose="05050102010706020507" pitchFamily="18" charset="2"/>
              </a:rPr>
              <a:t> has to be </a:t>
            </a:r>
            <a:r>
              <a:rPr lang="en-CA" sz="1800" b="0" dirty="0" smtClean="0">
                <a:sym typeface="Symbol" panose="05050102010706020507" pitchFamily="18" charset="2"/>
              </a:rPr>
              <a:t>the affine </a:t>
            </a:r>
            <a:r>
              <a:rPr lang="en-CA" sz="1800" b="0" dirty="0" smtClean="0">
                <a:sym typeface="Symbol" panose="05050102010706020507" pitchFamily="18" charset="2"/>
              </a:rPr>
              <a:t>sum of </a:t>
            </a:r>
            <a:r>
              <a:rPr lang="en-US" altLang="zh-HK" sz="1800" i="1" dirty="0" smtClean="0"/>
              <a:t>X</a:t>
            </a:r>
            <a:r>
              <a:rPr lang="en-US" altLang="zh-HK" sz="1800" baseline="-25000" dirty="0" smtClean="0"/>
              <a:t>1</a:t>
            </a:r>
            <a:r>
              <a:rPr lang="en-US" altLang="zh-HK" sz="1800" dirty="0" smtClean="0"/>
              <a:t>(i.e</a:t>
            </a:r>
            <a:r>
              <a:rPr lang="en-US" altLang="zh-HK" sz="1800" dirty="0" smtClean="0"/>
              <a:t>., </a:t>
            </a:r>
            <a:r>
              <a:rPr lang="en-US" altLang="zh-HK" sz="1800" i="1" dirty="0" smtClean="0"/>
              <a:t>f</a:t>
            </a:r>
            <a:r>
              <a:rPr lang="en-US" altLang="zh-HK" sz="1800" baseline="-25000" dirty="0" smtClean="0"/>
              <a:t>1</a:t>
            </a:r>
            <a:r>
              <a:rPr lang="en-US" altLang="zh-HK" sz="1800" dirty="0" smtClean="0"/>
              <a:t>(</a:t>
            </a:r>
            <a:r>
              <a:rPr lang="en-US" altLang="zh-HK" sz="1800" i="1" dirty="0" smtClean="0"/>
              <a:t>t</a:t>
            </a:r>
            <a:r>
              <a:rPr lang="en-US" altLang="zh-HK" sz="1800" dirty="0" smtClean="0"/>
              <a:t>)),  </a:t>
            </a:r>
            <a:r>
              <a:rPr lang="en-US" altLang="zh-HK" sz="1800" i="1" dirty="0" smtClean="0"/>
              <a:t>X</a:t>
            </a:r>
            <a:r>
              <a:rPr lang="en-US" altLang="zh-HK" sz="1800" baseline="-25000" dirty="0" smtClean="0"/>
              <a:t>1</a:t>
            </a:r>
            <a:r>
              <a:rPr lang="en-US" altLang="zh-HK" sz="1800" dirty="0" smtClean="0"/>
              <a:t>+</a:t>
            </a:r>
            <a:r>
              <a:rPr lang="en-US" altLang="zh-HK" sz="1800" i="1" dirty="0" smtClean="0"/>
              <a:t>X</a:t>
            </a:r>
            <a:r>
              <a:rPr lang="en-US" altLang="zh-HK" sz="1800" baseline="-25000" dirty="0" smtClean="0"/>
              <a:t>2</a:t>
            </a:r>
            <a:r>
              <a:rPr lang="en-US" altLang="zh-HK" sz="1800" dirty="0" smtClean="0"/>
              <a:t> (i.e</a:t>
            </a:r>
            <a:r>
              <a:rPr lang="en-US" altLang="zh-HK" sz="1800" dirty="0" smtClean="0"/>
              <a:t>., </a:t>
            </a:r>
            <a:r>
              <a:rPr lang="en-US" altLang="zh-HK" sz="1800" i="1" dirty="0"/>
              <a:t>f</a:t>
            </a:r>
            <a:r>
              <a:rPr lang="en-US" altLang="zh-HK" sz="1800" baseline="-25000" dirty="0"/>
              <a:t>12</a:t>
            </a:r>
            <a:r>
              <a:rPr lang="en-US" altLang="zh-HK" sz="1800" dirty="0"/>
              <a:t>(</a:t>
            </a:r>
            <a:r>
              <a:rPr lang="en-US" altLang="zh-HK" sz="1800" i="1" dirty="0"/>
              <a:t>t</a:t>
            </a:r>
            <a:r>
              <a:rPr lang="en-US" altLang="zh-HK" sz="1800" dirty="0" smtClean="0"/>
              <a:t>)), and </a:t>
            </a:r>
            <a:r>
              <a:rPr lang="en-US" altLang="zh-HK" sz="1800" i="1" dirty="0" smtClean="0"/>
              <a:t>X</a:t>
            </a:r>
            <a:r>
              <a:rPr lang="en-US" altLang="zh-HK" sz="1800" baseline="-25000" dirty="0" smtClean="0"/>
              <a:t>1</a:t>
            </a:r>
            <a:r>
              <a:rPr lang="en-US" altLang="zh-HK" sz="1800" dirty="0" smtClean="0"/>
              <a:t>+</a:t>
            </a:r>
            <a:r>
              <a:rPr lang="en-US" altLang="zh-HK" sz="1800" i="1" dirty="0" smtClean="0"/>
              <a:t>X</a:t>
            </a:r>
            <a:r>
              <a:rPr lang="en-US" altLang="zh-HK" sz="1800" baseline="-25000" dirty="0" smtClean="0"/>
              <a:t>2</a:t>
            </a:r>
            <a:r>
              <a:rPr lang="en-US" altLang="zh-HK" sz="1800" dirty="0" smtClean="0"/>
              <a:t>+</a:t>
            </a:r>
            <a:r>
              <a:rPr lang="en-US" altLang="zh-HK" sz="1800" i="1" dirty="0" smtClean="0"/>
              <a:t>X</a:t>
            </a:r>
            <a:r>
              <a:rPr lang="en-US" altLang="zh-HK" sz="1800" baseline="-25000" dirty="0" smtClean="0"/>
              <a:t>3</a:t>
            </a:r>
            <a:r>
              <a:rPr lang="en-US" altLang="zh-HK" sz="1800" dirty="0"/>
              <a:t> </a:t>
            </a:r>
            <a:r>
              <a:rPr lang="en-US" altLang="zh-HK" sz="1800" dirty="0" smtClean="0"/>
              <a:t>(i.e., </a:t>
            </a:r>
            <a:r>
              <a:rPr lang="en-US" altLang="zh-HK" sz="1800" i="1" dirty="0" smtClean="0"/>
              <a:t>f</a:t>
            </a:r>
            <a:r>
              <a:rPr lang="en-US" altLang="zh-HK" sz="1800" baseline="-25000" dirty="0" smtClean="0"/>
              <a:t>123</a:t>
            </a:r>
            <a:r>
              <a:rPr lang="en-US" altLang="zh-HK" sz="1800" dirty="0" smtClean="0"/>
              <a:t>(</a:t>
            </a:r>
            <a:r>
              <a:rPr lang="en-US" altLang="zh-HK" sz="1800" i="1" dirty="0" smtClean="0"/>
              <a:t>t</a:t>
            </a:r>
            <a:r>
              <a:rPr lang="en-US" altLang="zh-HK" sz="1800" dirty="0" smtClean="0"/>
              <a:t>)): </a:t>
            </a:r>
          </a:p>
          <a:p>
            <a:pPr marL="457200" lvl="1" indent="0" eaLnBrk="1" hangingPunct="1">
              <a:lnSpc>
                <a:spcPct val="110000"/>
              </a:lnSpc>
              <a:spcBef>
                <a:spcPct val="60000"/>
              </a:spcBef>
              <a:buSzPct val="100000"/>
              <a:buNone/>
            </a:pPr>
            <a:r>
              <a:rPr lang="en-US" altLang="zh-HK" sz="1800" i="1" dirty="0"/>
              <a:t> </a:t>
            </a:r>
            <a:r>
              <a:rPr lang="en-US" altLang="zh-HK" sz="1800" i="1" dirty="0" smtClean="0"/>
              <a:t>                            p</a:t>
            </a:r>
            <a:r>
              <a:rPr lang="en-US" altLang="zh-HK" sz="1800" baseline="-25000" dirty="0" smtClean="0"/>
              <a:t>1</a:t>
            </a:r>
            <a:r>
              <a:rPr lang="en-US" altLang="zh-HK" sz="1800" i="1" dirty="0" smtClean="0"/>
              <a:t> f</a:t>
            </a:r>
            <a:r>
              <a:rPr lang="en-US" altLang="zh-HK" sz="1800" baseline="-25000" dirty="0" smtClean="0"/>
              <a:t>1</a:t>
            </a:r>
            <a:r>
              <a:rPr lang="en-US" altLang="zh-HK" sz="1800" dirty="0" smtClean="0"/>
              <a:t>(</a:t>
            </a:r>
            <a:r>
              <a:rPr lang="en-US" altLang="zh-HK" sz="1800" i="1" dirty="0" smtClean="0"/>
              <a:t>t</a:t>
            </a:r>
            <a:r>
              <a:rPr lang="en-US" altLang="zh-HK" sz="1800" dirty="0"/>
              <a:t>) </a:t>
            </a:r>
            <a:r>
              <a:rPr lang="en-US" altLang="zh-HK" sz="1800" dirty="0" smtClean="0"/>
              <a:t>+ (1 – </a:t>
            </a:r>
            <a:r>
              <a:rPr lang="en-US" altLang="zh-HK" sz="1800" i="1" dirty="0" smtClean="0"/>
              <a:t>p</a:t>
            </a:r>
            <a:r>
              <a:rPr lang="en-US" altLang="zh-HK" sz="1800" baseline="-25000" dirty="0" smtClean="0"/>
              <a:t>1</a:t>
            </a:r>
            <a:r>
              <a:rPr lang="en-US" altLang="zh-HK" sz="1800" i="1" dirty="0" smtClean="0"/>
              <a:t> –</a:t>
            </a:r>
            <a:r>
              <a:rPr lang="en-US" altLang="zh-HK" sz="1800" dirty="0" smtClean="0"/>
              <a:t> </a:t>
            </a:r>
            <a:r>
              <a:rPr lang="en-US" altLang="zh-HK" sz="1800" i="1" dirty="0" smtClean="0"/>
              <a:t>p</a:t>
            </a:r>
            <a:r>
              <a:rPr lang="en-US" altLang="zh-HK" sz="1800" baseline="-25000" dirty="0" smtClean="0"/>
              <a:t>2</a:t>
            </a:r>
            <a:r>
              <a:rPr lang="en-US" altLang="zh-HK" sz="1800" dirty="0" smtClean="0"/>
              <a:t>)</a:t>
            </a:r>
            <a:r>
              <a:rPr lang="en-US" altLang="zh-HK" sz="1800" i="1" dirty="0" smtClean="0"/>
              <a:t>f</a:t>
            </a:r>
            <a:r>
              <a:rPr lang="en-US" altLang="zh-HK" sz="1800" baseline="-25000" dirty="0" smtClean="0"/>
              <a:t>12</a:t>
            </a:r>
            <a:r>
              <a:rPr lang="en-US" altLang="zh-HK" sz="1800" dirty="0" smtClean="0"/>
              <a:t>(</a:t>
            </a:r>
            <a:r>
              <a:rPr lang="en-US" altLang="zh-HK" sz="1800" i="1" dirty="0" smtClean="0"/>
              <a:t>t</a:t>
            </a:r>
            <a:r>
              <a:rPr lang="en-US" altLang="zh-HK" sz="1800" dirty="0" smtClean="0"/>
              <a:t>)</a:t>
            </a:r>
            <a:r>
              <a:rPr lang="en-US" altLang="zh-HK" sz="1800" dirty="0"/>
              <a:t> + </a:t>
            </a:r>
            <a:r>
              <a:rPr lang="en-US" altLang="zh-HK" sz="1800" i="1" dirty="0"/>
              <a:t>p</a:t>
            </a:r>
            <a:r>
              <a:rPr lang="en-US" altLang="zh-HK" sz="1800" baseline="-25000" dirty="0"/>
              <a:t>2</a:t>
            </a:r>
            <a:r>
              <a:rPr lang="en-US" altLang="zh-HK" sz="1800" dirty="0"/>
              <a:t> </a:t>
            </a:r>
            <a:r>
              <a:rPr lang="en-US" altLang="zh-HK" sz="1800" i="1" dirty="0" smtClean="0"/>
              <a:t>f</a:t>
            </a:r>
            <a:r>
              <a:rPr lang="en-US" altLang="zh-HK" sz="1800" baseline="-25000" dirty="0" smtClean="0"/>
              <a:t>123</a:t>
            </a:r>
            <a:r>
              <a:rPr lang="en-US" altLang="zh-HK" sz="1800" dirty="0" smtClean="0"/>
              <a:t>(</a:t>
            </a:r>
            <a:r>
              <a:rPr lang="en-US" altLang="zh-HK" sz="1800" i="1" dirty="0" smtClean="0"/>
              <a:t>t</a:t>
            </a:r>
            <a:r>
              <a:rPr lang="en-US" altLang="zh-HK" sz="1800" dirty="0" smtClean="0"/>
              <a:t>) </a:t>
            </a: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US" altLang="zh-HK" sz="1800" dirty="0" smtClean="0">
                <a:sym typeface="Symbol" panose="05050102010706020507" pitchFamily="18" charset="2"/>
              </a:rPr>
              <a:t></a:t>
            </a:r>
            <a:r>
              <a:rPr lang="en-US" altLang="zh-HK" sz="1800" baseline="-25000" dirty="0">
                <a:sym typeface="Symbol" panose="05050102010706020507" pitchFamily="18" charset="2"/>
              </a:rPr>
              <a:t>3</a:t>
            </a:r>
            <a:r>
              <a:rPr lang="en-US" altLang="zh-HK" sz="1800" dirty="0" smtClean="0"/>
              <a:t> contains a triangle with three vertices </a:t>
            </a:r>
            <a:r>
              <a:rPr lang="en-US" altLang="zh-HK" sz="1800" i="1" dirty="0" smtClean="0"/>
              <a:t>X</a:t>
            </a:r>
            <a:r>
              <a:rPr lang="en-US" altLang="zh-HK" sz="1800" baseline="-25000" dirty="0" smtClean="0"/>
              <a:t>1</a:t>
            </a:r>
            <a:r>
              <a:rPr lang="en-US" altLang="zh-HK" sz="1800" dirty="0" smtClean="0"/>
              <a:t>,  </a:t>
            </a:r>
            <a:r>
              <a:rPr lang="en-US" altLang="zh-HK" sz="1800" i="1" dirty="0" smtClean="0"/>
              <a:t>X</a:t>
            </a:r>
            <a:r>
              <a:rPr lang="en-US" altLang="zh-HK" sz="1800" baseline="-25000" dirty="0" smtClean="0"/>
              <a:t>1</a:t>
            </a:r>
            <a:r>
              <a:rPr lang="en-US" altLang="zh-HK" sz="1800" dirty="0" smtClean="0"/>
              <a:t>+</a:t>
            </a:r>
            <a:r>
              <a:rPr lang="en-US" altLang="zh-HK" sz="1800" i="1" dirty="0" smtClean="0"/>
              <a:t>X</a:t>
            </a:r>
            <a:r>
              <a:rPr lang="en-US" altLang="zh-HK" sz="1800" baseline="-25000" dirty="0" smtClean="0"/>
              <a:t>2</a:t>
            </a:r>
            <a:r>
              <a:rPr lang="en-US" altLang="zh-HK" sz="1800" dirty="0" smtClean="0"/>
              <a:t>, and </a:t>
            </a:r>
            <a:r>
              <a:rPr lang="en-US" altLang="zh-HK" sz="1800" i="1" dirty="0" smtClean="0"/>
              <a:t>X</a:t>
            </a:r>
            <a:r>
              <a:rPr lang="en-US" altLang="zh-HK" sz="1800" baseline="-25000" dirty="0" smtClean="0"/>
              <a:t>1</a:t>
            </a:r>
            <a:r>
              <a:rPr lang="en-US" altLang="zh-HK" sz="1800" dirty="0" smtClean="0"/>
              <a:t>+</a:t>
            </a:r>
            <a:r>
              <a:rPr lang="en-US" altLang="zh-HK" sz="1800" i="1" dirty="0" smtClean="0"/>
              <a:t>X</a:t>
            </a:r>
            <a:r>
              <a:rPr lang="en-US" altLang="zh-HK" sz="1800" baseline="-25000" dirty="0" smtClean="0"/>
              <a:t>2</a:t>
            </a:r>
            <a:r>
              <a:rPr lang="en-US" altLang="zh-HK" sz="1800" dirty="0" smtClean="0"/>
              <a:t>+</a:t>
            </a:r>
            <a:r>
              <a:rPr lang="en-US" altLang="zh-HK" sz="1800" i="1" dirty="0" smtClean="0"/>
              <a:t>X</a:t>
            </a:r>
            <a:r>
              <a:rPr lang="en-US" altLang="zh-HK" sz="1800" baseline="-25000" dirty="0" smtClean="0"/>
              <a:t>3</a:t>
            </a:r>
            <a:r>
              <a:rPr lang="en-US" altLang="zh-HK" sz="1800" dirty="0" smtClean="0"/>
              <a:t>.</a:t>
            </a: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US" altLang="zh-HK" sz="1800" dirty="0">
                <a:sym typeface="Symbol" panose="05050102010706020507" pitchFamily="18" charset="2"/>
              </a:rPr>
              <a:t></a:t>
            </a:r>
            <a:r>
              <a:rPr lang="en-US" altLang="zh-HK" sz="1800" baseline="-25000" dirty="0">
                <a:sym typeface="Symbol" panose="05050102010706020507" pitchFamily="18" charset="2"/>
              </a:rPr>
              <a:t>3</a:t>
            </a:r>
            <a:r>
              <a:rPr lang="en-US" altLang="zh-HK" sz="1800" dirty="0"/>
              <a:t> looks like an ice-cream cone (</a:t>
            </a:r>
            <a:r>
              <a:rPr lang="en-US" altLang="zh-HK" sz="1800" dirty="0" err="1"/>
              <a:t>Dohen</a:t>
            </a:r>
            <a:r>
              <a:rPr lang="en-US" altLang="zh-HK" sz="1800" dirty="0"/>
              <a:t> and </a:t>
            </a:r>
            <a:r>
              <a:rPr lang="en-US" altLang="zh-HK" sz="1800" dirty="0" err="1"/>
              <a:t>Latouche</a:t>
            </a:r>
            <a:r>
              <a:rPr lang="en-US" altLang="zh-HK" sz="1800" dirty="0"/>
              <a:t> (1982))</a:t>
            </a: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endParaRPr lang="en-US" altLang="zh-HK" sz="1800" dirty="0" smtClean="0"/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endParaRPr lang="en-CA" altLang="zh-HK" sz="1800" dirty="0" smtClean="0"/>
          </a:p>
          <a:p>
            <a:pPr marL="457200" lvl="1" indent="0" eaLnBrk="1" hangingPunct="1">
              <a:lnSpc>
                <a:spcPct val="110000"/>
              </a:lnSpc>
              <a:spcBef>
                <a:spcPct val="60000"/>
              </a:spcBef>
              <a:buSzPct val="100000"/>
              <a:buNone/>
            </a:pPr>
            <a:r>
              <a:rPr lang="en-CA" altLang="zh-HK" sz="1800" dirty="0"/>
              <a:t> </a:t>
            </a:r>
            <a:endParaRPr lang="en-US" altLang="zh-HK" sz="1800" dirty="0" smtClean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38200" y="528638"/>
            <a:ext cx="7467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3</a:t>
            </a:r>
            <a:r>
              <a:rPr lang="en-US" altLang="zh-CN" sz="3200" dirty="0" smtClean="0">
                <a:ea typeface="宋体" panose="02010600030101010101" pitchFamily="2" charset="-122"/>
              </a:rPr>
              <a:t>. Examples and Intuition</a:t>
            </a:r>
            <a:r>
              <a:rPr lang="en-US" altLang="zh-CN" sz="2000" dirty="0" smtClean="0">
                <a:ea typeface="宋体" panose="02010600030101010101" pitchFamily="2" charset="-122"/>
              </a:rPr>
              <a:t> (continued)</a:t>
            </a:r>
            <a:r>
              <a:rPr lang="en-US" altLang="zh-CN" sz="3200" dirty="0" smtClean="0">
                <a:ea typeface="宋体" panose="02010600030101010101" pitchFamily="2" charset="-122"/>
              </a:rPr>
              <a:t> </a:t>
            </a:r>
            <a:endParaRPr lang="en-CA" altLang="zh-CN" sz="3200" dirty="0">
              <a:ea typeface="宋体" panose="02010600030101010101" pitchFamily="2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886200"/>
            <a:ext cx="6248400" cy="266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3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38200" y="1371600"/>
            <a:ext cx="7467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CA" altLang="zh-HK" sz="2000" b="0" i="1" dirty="0" smtClean="0">
                <a:sym typeface="Symbol" panose="05050102010706020507" pitchFamily="18" charset="2"/>
              </a:rPr>
              <a:t>m </a:t>
            </a:r>
            <a:r>
              <a:rPr lang="en-CA" altLang="zh-HK" sz="2000" b="0" i="1" dirty="0">
                <a:sym typeface="Symbol" panose="05050102010706020507" pitchFamily="18" charset="2"/>
              </a:rPr>
              <a:t>= </a:t>
            </a:r>
            <a:r>
              <a:rPr lang="en-CA" altLang="zh-HK" sz="2000" b="0" dirty="0">
                <a:sym typeface="Symbol" panose="05050102010706020507" pitchFamily="18" charset="2"/>
              </a:rPr>
              <a:t>3</a:t>
            </a:r>
            <a:r>
              <a:rPr lang="en-CA" altLang="zh-HK" sz="2000" b="0" dirty="0" smtClean="0">
                <a:sym typeface="Symbol" panose="05050102010706020507" pitchFamily="18" charset="2"/>
              </a:rPr>
              <a:t>:  </a:t>
            </a:r>
            <a:r>
              <a:rPr lang="en-CA" altLang="zh-HK" sz="2000" b="0" i="1" dirty="0">
                <a:sym typeface="Symbol" panose="05050102010706020507" pitchFamily="18" charset="2"/>
              </a:rPr>
              <a:t></a:t>
            </a:r>
            <a:r>
              <a:rPr lang="en-CA" altLang="zh-HK" sz="2000" b="0" dirty="0">
                <a:sym typeface="Symbol" panose="05050102010706020507" pitchFamily="18" charset="2"/>
              </a:rPr>
              <a:t>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) = </a:t>
            </a:r>
            <a:r>
              <a:rPr lang="en-CA" altLang="zh-HK" sz="2000" b="0" i="1" dirty="0">
                <a:sym typeface="Symbol" panose="05050102010706020507" pitchFamily="18" charset="2"/>
              </a:rPr>
              <a:t>a</a:t>
            </a:r>
            <a:r>
              <a:rPr lang="en-CA" altLang="zh-HK" sz="2000" b="0" dirty="0">
                <a:sym typeface="Symbol" panose="05050102010706020507" pitchFamily="18" charset="2"/>
              </a:rPr>
              <a:t>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)/(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>
                <a:sym typeface="Symbol" panose="05050102010706020507" pitchFamily="18" charset="2"/>
              </a:rPr>
              <a:t>1</a:t>
            </a:r>
            <a:r>
              <a:rPr lang="en-CA" altLang="zh-HK" sz="2000" b="0" dirty="0" smtClean="0">
                <a:sym typeface="Symbol" panose="05050102010706020507" pitchFamily="18" charset="2"/>
              </a:rPr>
              <a:t>)(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 smtClean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 smtClean="0">
                <a:sym typeface="Symbol" panose="05050102010706020507" pitchFamily="18" charset="2"/>
              </a:rPr>
              <a:t>2</a:t>
            </a:r>
            <a:r>
              <a:rPr lang="en-CA" altLang="zh-HK" sz="2000" b="0" dirty="0" smtClean="0">
                <a:sym typeface="Symbol" panose="05050102010706020507" pitchFamily="18" charset="2"/>
              </a:rPr>
              <a:t>)(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 smtClean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 smtClean="0">
                <a:sym typeface="Symbol" panose="05050102010706020507" pitchFamily="18" charset="2"/>
              </a:rPr>
              <a:t>3</a:t>
            </a:r>
            <a:r>
              <a:rPr lang="en-CA" altLang="zh-HK" sz="2000" b="0" dirty="0" smtClean="0">
                <a:sym typeface="Symbol" panose="05050102010706020507" pitchFamily="18" charset="2"/>
              </a:rPr>
              <a:t>)</a:t>
            </a:r>
            <a:endParaRPr lang="en-US" altLang="zh-HK" sz="1800" dirty="0">
              <a:sym typeface="Symbol" panose="05050102010706020507" pitchFamily="18" charset="2"/>
            </a:endParaRP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CA" altLang="en-US" sz="1800" b="1" dirty="0"/>
              <a:t>The curved part </a:t>
            </a:r>
            <a:r>
              <a:rPr lang="en-CA" altLang="en-US" sz="1800" dirty="0"/>
              <a:t>connecting </a:t>
            </a:r>
            <a:r>
              <a:rPr lang="en-US" altLang="zh-HK" sz="1800" i="1" dirty="0"/>
              <a:t>f</a:t>
            </a:r>
            <a:r>
              <a:rPr lang="en-US" altLang="zh-HK" sz="1800" baseline="-25000" dirty="0"/>
              <a:t>1</a:t>
            </a:r>
            <a:r>
              <a:rPr lang="en-US" altLang="zh-HK" sz="1800" dirty="0" smtClean="0"/>
              <a:t>(</a:t>
            </a:r>
            <a:r>
              <a:rPr lang="en-US" altLang="zh-HK" sz="1800" i="1" dirty="0"/>
              <a:t>.</a:t>
            </a:r>
            <a:r>
              <a:rPr lang="en-US" altLang="zh-HK" sz="1800" dirty="0" smtClean="0"/>
              <a:t>) </a:t>
            </a:r>
            <a:r>
              <a:rPr lang="en-US" altLang="zh-HK" sz="1800" dirty="0"/>
              <a:t>and </a:t>
            </a:r>
            <a:r>
              <a:rPr lang="en-US" altLang="zh-HK" sz="1800" i="1" dirty="0"/>
              <a:t>f</a:t>
            </a:r>
            <a:r>
              <a:rPr lang="en-US" altLang="zh-HK" sz="1800" baseline="-25000" dirty="0"/>
              <a:t>123</a:t>
            </a:r>
            <a:r>
              <a:rPr lang="en-US" altLang="zh-HK" sz="1800" dirty="0" smtClean="0"/>
              <a:t>(</a:t>
            </a:r>
            <a:r>
              <a:rPr lang="en-US" altLang="zh-HK" sz="1800" i="1" dirty="0"/>
              <a:t>.</a:t>
            </a:r>
            <a:r>
              <a:rPr lang="en-US" altLang="zh-HK" sz="1800" dirty="0" smtClean="0"/>
              <a:t>)</a:t>
            </a:r>
            <a:endParaRPr lang="en-US" altLang="zh-HK" sz="1800" dirty="0" smtClean="0"/>
          </a:p>
          <a:p>
            <a:pPr lvl="2" eaLnBrk="1" hangingPunct="1">
              <a:spcBef>
                <a:spcPts val="0"/>
              </a:spcBef>
              <a:buSzPct val="100000"/>
            </a:pPr>
            <a:r>
              <a:rPr lang="en-CA" sz="1800" b="0" dirty="0">
                <a:sym typeface="Symbol" panose="05050102010706020507" pitchFamily="18" charset="2"/>
              </a:rPr>
              <a:t> </a:t>
            </a:r>
            <a:r>
              <a:rPr lang="en-CA" sz="1800" b="0" dirty="0" smtClean="0">
                <a:sym typeface="Symbol" panose="05050102010706020507" pitchFamily="18" charset="2"/>
              </a:rPr>
              <a:t> </a:t>
            </a:r>
            <a:r>
              <a:rPr lang="en-CA" sz="1800" b="0" i="1" dirty="0" smtClean="0">
                <a:sym typeface="Symbol" panose="05050102010706020507" pitchFamily="18" charset="2"/>
              </a:rPr>
              <a:t>f</a:t>
            </a:r>
            <a:r>
              <a:rPr lang="en-CA" sz="1800" b="0" dirty="0" smtClean="0">
                <a:sym typeface="Symbol" panose="05050102010706020507" pitchFamily="18" charset="2"/>
              </a:rPr>
              <a:t>(</a:t>
            </a:r>
            <a:r>
              <a:rPr lang="en-CA" sz="1800" b="0" i="1" dirty="0" smtClean="0">
                <a:sym typeface="Symbol" panose="05050102010706020507" pitchFamily="18" charset="2"/>
              </a:rPr>
              <a:t>t</a:t>
            </a:r>
            <a:r>
              <a:rPr lang="en-CA" sz="1800" b="0" dirty="0" smtClean="0">
                <a:sym typeface="Symbol" panose="05050102010706020507" pitchFamily="18" charset="2"/>
              </a:rPr>
              <a:t>) = 0 and </a:t>
            </a:r>
            <a:r>
              <a:rPr lang="en-CA" altLang="zh-HK" sz="1800" i="1" dirty="0" smtClean="0">
                <a:sym typeface="Symbol" panose="05050102010706020507" pitchFamily="18" charset="2"/>
              </a:rPr>
              <a:t>f’</a:t>
            </a:r>
            <a:r>
              <a:rPr lang="en-CA" altLang="zh-HK" sz="1800" dirty="0" smtClean="0">
                <a:sym typeface="Symbol" panose="05050102010706020507" pitchFamily="18" charset="2"/>
              </a:rPr>
              <a:t>(</a:t>
            </a:r>
            <a:r>
              <a:rPr lang="en-CA" altLang="zh-HK" sz="1800" i="1" dirty="0">
                <a:sym typeface="Symbol" panose="05050102010706020507" pitchFamily="18" charset="2"/>
              </a:rPr>
              <a:t>t</a:t>
            </a:r>
            <a:r>
              <a:rPr lang="en-CA" altLang="zh-HK" sz="1800" dirty="0">
                <a:sym typeface="Symbol" panose="05050102010706020507" pitchFamily="18" charset="2"/>
              </a:rPr>
              <a:t>) = 0 </a:t>
            </a:r>
            <a:r>
              <a:rPr lang="en-CA" altLang="zh-HK" sz="1800" dirty="0" smtClean="0">
                <a:sym typeface="Symbol" panose="05050102010706020507" pitchFamily="18" charset="2"/>
              </a:rPr>
              <a:t>for some </a:t>
            </a:r>
            <a:r>
              <a:rPr lang="en-CA" altLang="zh-HK" sz="1800" i="1" dirty="0" smtClean="0">
                <a:sym typeface="Symbol" panose="05050102010706020507" pitchFamily="18" charset="2"/>
              </a:rPr>
              <a:t>t</a:t>
            </a:r>
            <a:r>
              <a:rPr lang="en-CA" altLang="zh-HK" sz="1800" dirty="0" smtClean="0">
                <a:sym typeface="Symbol" panose="05050102010706020507" pitchFamily="18" charset="2"/>
              </a:rPr>
              <a:t> &gt; 0 (to find corresponding </a:t>
            </a:r>
            <a:r>
              <a:rPr lang="en-CA" altLang="zh-HK" sz="1800" i="1" dirty="0" smtClean="0">
                <a:sym typeface="Symbol" panose="05050102010706020507" pitchFamily="18" charset="2"/>
              </a:rPr>
              <a:t>p</a:t>
            </a:r>
            <a:r>
              <a:rPr lang="en-CA" altLang="zh-HK" sz="1800" baseline="-25000" dirty="0" smtClean="0">
                <a:sym typeface="Symbol" panose="05050102010706020507" pitchFamily="18" charset="2"/>
              </a:rPr>
              <a:t>1</a:t>
            </a:r>
            <a:r>
              <a:rPr lang="en-CA" altLang="zh-HK" sz="1800" dirty="0" smtClean="0">
                <a:sym typeface="Symbol" panose="05050102010706020507" pitchFamily="18" charset="2"/>
              </a:rPr>
              <a:t> and </a:t>
            </a:r>
            <a:r>
              <a:rPr lang="en-CA" altLang="zh-HK" sz="1800" i="1" dirty="0" smtClean="0">
                <a:sym typeface="Symbol" panose="05050102010706020507" pitchFamily="18" charset="2"/>
              </a:rPr>
              <a:t>p</a:t>
            </a:r>
            <a:r>
              <a:rPr lang="en-CA" altLang="zh-HK" sz="1800" baseline="-25000" dirty="0">
                <a:sym typeface="Symbol" panose="05050102010706020507" pitchFamily="18" charset="2"/>
              </a:rPr>
              <a:t>2</a:t>
            </a:r>
            <a:r>
              <a:rPr lang="en-CA" altLang="zh-HK" sz="1800" dirty="0" smtClean="0">
                <a:sym typeface="Symbol" panose="05050102010706020507" pitchFamily="18" charset="2"/>
              </a:rPr>
              <a:t>) </a:t>
            </a:r>
          </a:p>
          <a:p>
            <a:pPr lvl="2" eaLnBrk="1" hangingPunct="1">
              <a:spcBef>
                <a:spcPts val="0"/>
              </a:spcBef>
              <a:buSzPct val="100000"/>
            </a:pPr>
            <a:r>
              <a:rPr lang="en-CA" sz="1800" b="0" dirty="0">
                <a:sym typeface="Symbol" panose="05050102010706020507" pitchFamily="18" charset="2"/>
              </a:rPr>
              <a:t> </a:t>
            </a:r>
            <a:r>
              <a:rPr lang="en-CA" sz="1800" b="0" dirty="0" smtClean="0">
                <a:sym typeface="Symbol" panose="05050102010706020507" pitchFamily="18" charset="2"/>
              </a:rPr>
              <a:t> Thus, the curved part can be obtained by solving the above system for </a:t>
            </a:r>
            <a:r>
              <a:rPr lang="en-CA" sz="1800" b="0" i="1" dirty="0" smtClean="0">
                <a:sym typeface="Symbol" panose="05050102010706020507" pitchFamily="18" charset="2"/>
              </a:rPr>
              <a:t>t </a:t>
            </a:r>
            <a:r>
              <a:rPr lang="en-CA" sz="1800" b="0" dirty="0" smtClean="0">
                <a:sym typeface="Symbol" panose="05050102010706020507" pitchFamily="18" charset="2"/>
              </a:rPr>
              <a:t>= 0 to .  </a:t>
            </a:r>
            <a:r>
              <a:rPr lang="en-CA" sz="1800" dirty="0" smtClean="0">
                <a:sym typeface="Symbol" panose="05050102010706020507" pitchFamily="18" charset="2"/>
              </a:rPr>
              <a:t>For </a:t>
            </a:r>
            <a:r>
              <a:rPr lang="en-CA" sz="1800" i="1" dirty="0" smtClean="0">
                <a:sym typeface="Symbol" panose="05050102010706020507" pitchFamily="18" charset="2"/>
              </a:rPr>
              <a:t>t</a:t>
            </a:r>
            <a:r>
              <a:rPr lang="en-CA" sz="1800" dirty="0" smtClean="0">
                <a:sym typeface="Symbol" panose="05050102010706020507" pitchFamily="18" charset="2"/>
              </a:rPr>
              <a:t>  0, </a:t>
            </a:r>
            <a:r>
              <a:rPr lang="en-CA" sz="1800" i="1" dirty="0" smtClean="0">
                <a:sym typeface="Symbol" panose="05050102010706020507" pitchFamily="18" charset="2"/>
              </a:rPr>
              <a:t>f</a:t>
            </a:r>
            <a:r>
              <a:rPr lang="en-CA" sz="1800" dirty="0" smtClean="0">
                <a:sym typeface="Symbol" panose="05050102010706020507" pitchFamily="18" charset="2"/>
              </a:rPr>
              <a:t>(.)  </a:t>
            </a:r>
            <a:r>
              <a:rPr lang="en-CA" sz="1800" i="1" dirty="0" smtClean="0">
                <a:sym typeface="Symbol" panose="05050102010706020507" pitchFamily="18" charset="2"/>
              </a:rPr>
              <a:t>f</a:t>
            </a:r>
            <a:r>
              <a:rPr lang="en-CA" sz="1800" baseline="-25000" dirty="0" smtClean="0">
                <a:sym typeface="Symbol" panose="05050102010706020507" pitchFamily="18" charset="2"/>
              </a:rPr>
              <a:t>1</a:t>
            </a:r>
            <a:r>
              <a:rPr lang="en-CA" sz="1800" dirty="0" smtClean="0">
                <a:sym typeface="Symbol" panose="05050102010706020507" pitchFamily="18" charset="2"/>
              </a:rPr>
              <a:t>(.); </a:t>
            </a:r>
            <a:r>
              <a:rPr lang="en-CA" altLang="zh-HK" sz="1800" dirty="0">
                <a:sym typeface="Symbol" panose="05050102010706020507" pitchFamily="18" charset="2"/>
              </a:rPr>
              <a:t>For </a:t>
            </a:r>
            <a:r>
              <a:rPr lang="en-CA" altLang="zh-HK" sz="1800" i="1" dirty="0">
                <a:sym typeface="Symbol" panose="05050102010706020507" pitchFamily="18" charset="2"/>
              </a:rPr>
              <a:t>t</a:t>
            </a:r>
            <a:r>
              <a:rPr lang="en-CA" altLang="zh-HK" sz="1800" dirty="0">
                <a:sym typeface="Symbol" panose="05050102010706020507" pitchFamily="18" charset="2"/>
              </a:rPr>
              <a:t>  </a:t>
            </a:r>
            <a:r>
              <a:rPr lang="en-CA" altLang="zh-HK" sz="1800" dirty="0" smtClean="0">
                <a:sym typeface="Symbol" panose="05050102010706020507" pitchFamily="18" charset="2"/>
              </a:rPr>
              <a:t>, </a:t>
            </a:r>
            <a:r>
              <a:rPr lang="en-CA" altLang="zh-HK" sz="1800" i="1" dirty="0">
                <a:sym typeface="Symbol" panose="05050102010706020507" pitchFamily="18" charset="2"/>
              </a:rPr>
              <a:t>f</a:t>
            </a:r>
            <a:r>
              <a:rPr lang="en-CA" altLang="zh-HK" sz="1800" dirty="0">
                <a:sym typeface="Symbol" panose="05050102010706020507" pitchFamily="18" charset="2"/>
              </a:rPr>
              <a:t>(.)  </a:t>
            </a:r>
            <a:r>
              <a:rPr lang="en-CA" altLang="zh-HK" sz="1800" i="1" dirty="0" smtClean="0">
                <a:sym typeface="Symbol" panose="05050102010706020507" pitchFamily="18" charset="2"/>
              </a:rPr>
              <a:t>f</a:t>
            </a:r>
            <a:r>
              <a:rPr lang="en-CA" altLang="zh-HK" sz="1800" baseline="-25000" dirty="0" smtClean="0">
                <a:sym typeface="Symbol" panose="05050102010706020507" pitchFamily="18" charset="2"/>
              </a:rPr>
              <a:t>123</a:t>
            </a:r>
            <a:r>
              <a:rPr lang="en-CA" altLang="zh-HK" sz="1800" dirty="0" smtClean="0">
                <a:sym typeface="Symbol" panose="05050102010706020507" pitchFamily="18" charset="2"/>
              </a:rPr>
              <a:t>(.); </a:t>
            </a:r>
            <a:endParaRPr lang="en-US" sz="1800" b="0" dirty="0" smtClean="0">
              <a:sym typeface="Symbol" panose="05050102010706020507" pitchFamily="18" charset="2"/>
            </a:endParaRP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US" sz="1800" dirty="0" smtClean="0">
                <a:sym typeface="Symbol" panose="05050102010706020507" pitchFamily="18" charset="2"/>
              </a:rPr>
              <a:t>In summary, </a:t>
            </a:r>
            <a:r>
              <a:rPr lang="en-US" sz="1800" b="0" dirty="0" smtClean="0">
                <a:sym typeface="Symbol" panose="05050102010706020507" pitchFamily="18" charset="2"/>
              </a:rPr>
              <a:t></a:t>
            </a:r>
            <a:r>
              <a:rPr lang="en-US" sz="1800" b="0" baseline="-25000" dirty="0"/>
              <a:t>3</a:t>
            </a:r>
            <a:r>
              <a:rPr lang="en-US" sz="1800" b="0" dirty="0"/>
              <a:t> = </a:t>
            </a:r>
            <a:r>
              <a:rPr lang="en-US" sz="1800" b="0" dirty="0" err="1"/>
              <a:t>conv</a:t>
            </a:r>
            <a:r>
              <a:rPr lang="en-US" sz="1800" b="0" dirty="0"/>
              <a:t>{</a:t>
            </a:r>
            <a:r>
              <a:rPr lang="en-US" sz="1800" b="0" i="1" dirty="0"/>
              <a:t>f</a:t>
            </a:r>
            <a:r>
              <a:rPr lang="en-US" sz="1800" b="0" baseline="-25000" dirty="0"/>
              <a:t>1</a:t>
            </a:r>
            <a:r>
              <a:rPr lang="en-US" sz="1800" b="0" dirty="0" smtClean="0"/>
              <a:t>(</a:t>
            </a:r>
            <a:r>
              <a:rPr lang="en-US" sz="1800" i="1" dirty="0"/>
              <a:t>.</a:t>
            </a:r>
            <a:r>
              <a:rPr lang="en-US" sz="1800" b="0" dirty="0" smtClean="0"/>
              <a:t>), </a:t>
            </a:r>
            <a:r>
              <a:rPr lang="en-US" sz="1800" b="0" i="1" dirty="0"/>
              <a:t>f</a:t>
            </a:r>
            <a:r>
              <a:rPr lang="en-US" sz="1800" b="0" baseline="-25000" dirty="0"/>
              <a:t>12</a:t>
            </a:r>
            <a:r>
              <a:rPr lang="en-US" sz="1800" b="0" dirty="0" smtClean="0"/>
              <a:t>(</a:t>
            </a:r>
            <a:r>
              <a:rPr lang="en-US" sz="1800" i="1" dirty="0"/>
              <a:t>.</a:t>
            </a:r>
            <a:r>
              <a:rPr lang="en-US" sz="1800" b="0" dirty="0" smtClean="0"/>
              <a:t>)}</a:t>
            </a:r>
            <a:r>
              <a:rPr lang="en-US" sz="1800" b="0" dirty="0">
                <a:sym typeface="Symbol" panose="05050102010706020507" pitchFamily="18" charset="2"/>
              </a:rPr>
              <a:t></a:t>
            </a:r>
            <a:r>
              <a:rPr lang="en-US" sz="1800" b="0" dirty="0"/>
              <a:t> </a:t>
            </a:r>
            <a:r>
              <a:rPr lang="en-US" sz="1800" b="0" dirty="0" err="1"/>
              <a:t>conv</a:t>
            </a:r>
            <a:r>
              <a:rPr lang="en-US" sz="1800" b="0" dirty="0"/>
              <a:t>{</a:t>
            </a:r>
            <a:r>
              <a:rPr lang="en-US" sz="1800" b="0" i="1" dirty="0"/>
              <a:t>f</a:t>
            </a:r>
            <a:r>
              <a:rPr lang="en-US" sz="1800" b="0" baseline="-25000" dirty="0"/>
              <a:t>12</a:t>
            </a:r>
            <a:r>
              <a:rPr lang="en-US" sz="1800" b="0" dirty="0" smtClean="0"/>
              <a:t>(</a:t>
            </a:r>
            <a:r>
              <a:rPr lang="en-US" sz="1800" i="1" dirty="0"/>
              <a:t>.</a:t>
            </a:r>
            <a:r>
              <a:rPr lang="en-US" sz="1800" b="0" dirty="0" smtClean="0"/>
              <a:t>), </a:t>
            </a:r>
            <a:r>
              <a:rPr lang="en-US" sz="1800" b="0" i="1" dirty="0"/>
              <a:t>f</a:t>
            </a:r>
            <a:r>
              <a:rPr lang="en-US" sz="1800" b="0" baseline="-25000" dirty="0"/>
              <a:t>123</a:t>
            </a:r>
            <a:r>
              <a:rPr lang="en-US" sz="1800" b="0" dirty="0" smtClean="0"/>
              <a:t>(</a:t>
            </a:r>
            <a:r>
              <a:rPr lang="en-US" sz="1800" i="1" dirty="0"/>
              <a:t>.</a:t>
            </a:r>
            <a:r>
              <a:rPr lang="en-US" sz="1800" b="0" dirty="0" smtClean="0"/>
              <a:t>)}</a:t>
            </a:r>
            <a:r>
              <a:rPr lang="en-US" sz="1800" b="0" dirty="0">
                <a:sym typeface="Symbol" panose="05050102010706020507" pitchFamily="18" charset="2"/>
              </a:rPr>
              <a:t></a:t>
            </a:r>
            <a:r>
              <a:rPr lang="en-US" sz="1800" b="0" dirty="0"/>
              <a:t> </a:t>
            </a:r>
            <a:r>
              <a:rPr lang="en-US" sz="1800" b="0" dirty="0">
                <a:sym typeface="Symbol" panose="05050102010706020507" pitchFamily="18" charset="2"/>
              </a:rPr>
              <a:t></a:t>
            </a:r>
            <a:r>
              <a:rPr lang="en-US" sz="1800" b="0" baseline="-25000" dirty="0" smtClean="0"/>
              <a:t>c</a:t>
            </a:r>
            <a:r>
              <a:rPr lang="en-US" sz="1800" b="0" dirty="0" smtClean="0"/>
              <a:t>Ω</a:t>
            </a:r>
            <a:r>
              <a:rPr lang="en-US" sz="1800" b="0" baseline="-25000" dirty="0" smtClean="0"/>
              <a:t>3</a:t>
            </a:r>
            <a:r>
              <a:rPr lang="en-US" sz="1800" b="0" dirty="0" smtClean="0"/>
              <a:t>. (</a:t>
            </a:r>
            <a:r>
              <a:rPr lang="en-US" sz="1800" b="0" dirty="0" err="1" smtClean="0"/>
              <a:t>Dohen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Latouche</a:t>
            </a:r>
            <a:r>
              <a:rPr lang="en-US" sz="1800" b="0" dirty="0" smtClean="0"/>
              <a:t> (1982)) </a:t>
            </a:r>
            <a:endParaRPr lang="en-CA" sz="1800" b="0" dirty="0"/>
          </a:p>
          <a:p>
            <a:pPr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endParaRPr lang="en-US" altLang="en-US" b="0" dirty="0"/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</a:pPr>
            <a:endParaRPr lang="en-US" altLang="en-US" dirty="0"/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</a:pPr>
            <a:endParaRPr lang="en-US" altLang="en-US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38200" y="528638"/>
            <a:ext cx="7467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3</a:t>
            </a:r>
            <a:r>
              <a:rPr lang="en-US" altLang="zh-CN" sz="3200" dirty="0" smtClean="0">
                <a:ea typeface="宋体" panose="02010600030101010101" pitchFamily="2" charset="-122"/>
              </a:rPr>
              <a:t>. Examples and Intuition</a:t>
            </a:r>
            <a:r>
              <a:rPr lang="en-US" altLang="zh-CN" sz="2000" dirty="0" smtClean="0">
                <a:ea typeface="宋体" panose="02010600030101010101" pitchFamily="2" charset="-122"/>
              </a:rPr>
              <a:t> (continued)</a:t>
            </a:r>
            <a:r>
              <a:rPr lang="en-US" altLang="zh-CN" sz="3200" dirty="0" smtClean="0">
                <a:ea typeface="宋体" panose="02010600030101010101" pitchFamily="2" charset="-122"/>
              </a:rPr>
              <a:t> </a:t>
            </a:r>
            <a:endParaRPr lang="en-CA" altLang="zh-CN" sz="3200" dirty="0">
              <a:ea typeface="宋体" panose="02010600030101010101" pitchFamily="2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419599"/>
            <a:ext cx="6019800" cy="223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4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38200" y="528638"/>
            <a:ext cx="7467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3</a:t>
            </a:r>
            <a:r>
              <a:rPr lang="en-US" altLang="zh-CN" sz="3200" dirty="0" smtClean="0">
                <a:ea typeface="宋体" panose="02010600030101010101" pitchFamily="2" charset="-122"/>
              </a:rPr>
              <a:t>. Examples and Intuition</a:t>
            </a:r>
            <a:r>
              <a:rPr lang="en-US" altLang="zh-CN" sz="2000" dirty="0" smtClean="0">
                <a:ea typeface="宋体" panose="02010600030101010101" pitchFamily="2" charset="-122"/>
              </a:rPr>
              <a:t> (continued)</a:t>
            </a:r>
            <a:endParaRPr lang="en-CA" altLang="zh-CN" sz="3200" dirty="0">
              <a:ea typeface="宋体" panose="02010600030101010101" pitchFamily="2" charset="-122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90600" y="1497013"/>
            <a:ext cx="7467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sz="2000" b="0" i="1" dirty="0">
                <a:sym typeface="Symbol" panose="05050102010706020507" pitchFamily="18" charset="2"/>
              </a:rPr>
              <a:t>m</a:t>
            </a:r>
            <a:r>
              <a:rPr lang="en-US" sz="2000" b="0" dirty="0" smtClean="0">
                <a:sym typeface="Symbol" panose="05050102010706020507" pitchFamily="18" charset="2"/>
              </a:rPr>
              <a:t> = 4: </a:t>
            </a:r>
            <a:r>
              <a:rPr lang="en-CA" altLang="zh-HK" sz="2000" b="0" i="1" dirty="0">
                <a:sym typeface="Symbol" panose="05050102010706020507" pitchFamily="18" charset="2"/>
              </a:rPr>
              <a:t></a:t>
            </a:r>
            <a:r>
              <a:rPr lang="en-CA" altLang="zh-HK" sz="2000" b="0" dirty="0">
                <a:sym typeface="Symbol" panose="05050102010706020507" pitchFamily="18" charset="2"/>
              </a:rPr>
              <a:t>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) = </a:t>
            </a:r>
            <a:r>
              <a:rPr lang="en-CA" altLang="zh-HK" sz="2000" b="0" i="1" dirty="0">
                <a:sym typeface="Symbol" panose="05050102010706020507" pitchFamily="18" charset="2"/>
              </a:rPr>
              <a:t>a</a:t>
            </a:r>
            <a:r>
              <a:rPr lang="en-CA" altLang="zh-HK" sz="2000" b="0" dirty="0">
                <a:sym typeface="Symbol" panose="05050102010706020507" pitchFamily="18" charset="2"/>
              </a:rPr>
              <a:t>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)/(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>
                <a:sym typeface="Symbol" panose="05050102010706020507" pitchFamily="18" charset="2"/>
              </a:rPr>
              <a:t>1</a:t>
            </a:r>
            <a:r>
              <a:rPr lang="en-CA" altLang="zh-HK" sz="2000" b="0" dirty="0">
                <a:sym typeface="Symbol" panose="05050102010706020507" pitchFamily="18" charset="2"/>
              </a:rPr>
              <a:t>)(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>
                <a:sym typeface="Symbol" panose="05050102010706020507" pitchFamily="18" charset="2"/>
              </a:rPr>
              <a:t>2</a:t>
            </a:r>
            <a:r>
              <a:rPr lang="en-CA" altLang="zh-HK" sz="2000" b="0" dirty="0">
                <a:sym typeface="Symbol" panose="05050102010706020507" pitchFamily="18" charset="2"/>
              </a:rPr>
              <a:t>)(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>
                <a:sym typeface="Symbol" panose="05050102010706020507" pitchFamily="18" charset="2"/>
              </a:rPr>
              <a:t>3</a:t>
            </a:r>
            <a:r>
              <a:rPr lang="en-CA" altLang="zh-HK" sz="2000" b="0" dirty="0" smtClean="0">
                <a:sym typeface="Symbol" panose="05050102010706020507" pitchFamily="18" charset="2"/>
              </a:rPr>
              <a:t>)</a:t>
            </a:r>
            <a:r>
              <a:rPr lang="en-CA" altLang="zh-HK" sz="1800" b="0" dirty="0" smtClean="0">
                <a:sym typeface="Symbol" panose="05050102010706020507" pitchFamily="18" charset="2"/>
              </a:rPr>
              <a:t>(</a:t>
            </a:r>
            <a:r>
              <a:rPr lang="en-CA" altLang="zh-HK" sz="1800" b="0" i="1" dirty="0" smtClean="0">
                <a:sym typeface="Symbol" panose="05050102010706020507" pitchFamily="18" charset="2"/>
              </a:rPr>
              <a:t>s</a:t>
            </a:r>
            <a:r>
              <a:rPr lang="en-CA" altLang="zh-HK" sz="1800" b="0" dirty="0">
                <a:sym typeface="Symbol" panose="05050102010706020507" pitchFamily="18" charset="2"/>
              </a:rPr>
              <a:t>+</a:t>
            </a:r>
            <a:r>
              <a:rPr lang="en-CA" altLang="zh-HK" sz="1800" b="0" i="1" dirty="0" smtClean="0">
                <a:sym typeface="Symbol" panose="05050102010706020507" pitchFamily="18" charset="2"/>
              </a:rPr>
              <a:t></a:t>
            </a:r>
            <a:r>
              <a:rPr lang="en-CA" altLang="zh-HK" sz="1800" b="0" baseline="-25000" dirty="0" smtClean="0">
                <a:sym typeface="Symbol" panose="05050102010706020507" pitchFamily="18" charset="2"/>
              </a:rPr>
              <a:t>4</a:t>
            </a:r>
            <a:r>
              <a:rPr lang="en-CA" altLang="zh-HK" sz="1800" b="0" dirty="0" smtClean="0">
                <a:sym typeface="Symbol" panose="05050102010706020507" pitchFamily="18" charset="2"/>
              </a:rPr>
              <a:t>)</a:t>
            </a:r>
            <a:endParaRPr lang="en-US" sz="2000" b="0" dirty="0"/>
          </a:p>
          <a:p>
            <a:pPr lvl="0" eaLnBrk="1" hangingPunct="1">
              <a:lnSpc>
                <a:spcPct val="110000"/>
              </a:lnSpc>
              <a:spcBef>
                <a:spcPct val="60000"/>
              </a:spcBef>
            </a:pPr>
            <a:endParaRPr lang="en-US" sz="2000" b="0" dirty="0" smtClean="0"/>
          </a:p>
          <a:p>
            <a:pPr lvl="0" eaLnBrk="1" hangingPunct="1">
              <a:lnSpc>
                <a:spcPct val="110000"/>
              </a:lnSpc>
              <a:spcBef>
                <a:spcPct val="60000"/>
              </a:spcBef>
            </a:pPr>
            <a:endParaRPr lang="en-US" sz="2000" b="0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6553200" cy="4343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906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38200" y="528638"/>
            <a:ext cx="7467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3</a:t>
            </a:r>
            <a:r>
              <a:rPr lang="en-US" altLang="zh-CN" sz="3200" dirty="0" smtClean="0">
                <a:ea typeface="宋体" panose="02010600030101010101" pitchFamily="2" charset="-122"/>
              </a:rPr>
              <a:t>. Examples and Intuition</a:t>
            </a:r>
            <a:r>
              <a:rPr lang="en-US" altLang="zh-CN" sz="2000" dirty="0" smtClean="0">
                <a:ea typeface="宋体" panose="02010600030101010101" pitchFamily="2" charset="-122"/>
              </a:rPr>
              <a:t> (continued)</a:t>
            </a:r>
            <a:endParaRPr lang="en-CA" altLang="zh-CN" sz="3200" dirty="0">
              <a:ea typeface="宋体" panose="02010600030101010101" pitchFamily="2" charset="-122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990600" y="1497013"/>
            <a:ext cx="7467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sz="2000" dirty="0" smtClean="0">
                <a:sym typeface="Symbol" panose="05050102010706020507" pitchFamily="18" charset="2"/>
              </a:rPr>
              <a:t>Four sides</a:t>
            </a:r>
            <a:r>
              <a:rPr lang="en-US" sz="2000" b="0" dirty="0" smtClean="0">
                <a:sym typeface="Symbol" panose="05050102010706020507" pitchFamily="18" charset="2"/>
              </a:rPr>
              <a:t>:  </a:t>
            </a:r>
            <a:r>
              <a:rPr lang="en-US" sz="2000" b="0" baseline="-25000" dirty="0" smtClean="0">
                <a:sym typeface="Symbol" panose="05050102010706020507" pitchFamily="18" charset="2"/>
              </a:rPr>
              <a:t>3</a:t>
            </a:r>
            <a:r>
              <a:rPr lang="en-US" sz="2000" b="0" dirty="0" smtClean="0"/>
              <a:t>{</a:t>
            </a:r>
            <a:r>
              <a:rPr lang="en-US" sz="2000" b="0" i="1" dirty="0" smtClean="0"/>
              <a:t>f</a:t>
            </a:r>
            <a:r>
              <a:rPr lang="en-US" sz="2000" b="0" baseline="-25000" dirty="0" smtClean="0"/>
              <a:t>1</a:t>
            </a:r>
            <a:r>
              <a:rPr lang="en-US" sz="2000" b="0" dirty="0" smtClean="0"/>
              <a:t>(</a:t>
            </a:r>
            <a:r>
              <a:rPr lang="en-US" sz="2000" b="0" i="1" dirty="0"/>
              <a:t>.</a:t>
            </a:r>
            <a:r>
              <a:rPr lang="en-US" sz="2000" b="0" dirty="0" smtClean="0"/>
              <a:t>), </a:t>
            </a:r>
            <a:r>
              <a:rPr lang="en-US" sz="2000" b="0" i="1" dirty="0"/>
              <a:t>f</a:t>
            </a:r>
            <a:r>
              <a:rPr lang="en-US" sz="2000" b="0" baseline="-25000" dirty="0"/>
              <a:t>12</a:t>
            </a:r>
            <a:r>
              <a:rPr lang="en-US" sz="2000" b="0" dirty="0" smtClean="0"/>
              <a:t>(</a:t>
            </a:r>
            <a:r>
              <a:rPr lang="en-US" sz="2000" b="0" i="1" dirty="0"/>
              <a:t>.</a:t>
            </a:r>
            <a:r>
              <a:rPr lang="en-US" sz="2000" b="0" dirty="0" smtClean="0"/>
              <a:t>), </a:t>
            </a:r>
            <a:r>
              <a:rPr lang="en-US" sz="2000" b="0" i="1" dirty="0"/>
              <a:t>f</a:t>
            </a:r>
            <a:r>
              <a:rPr lang="en-US" sz="2000" b="0" baseline="-25000" dirty="0"/>
              <a:t>123</a:t>
            </a:r>
            <a:r>
              <a:rPr lang="en-US" sz="2000" b="0" dirty="0" smtClean="0"/>
              <a:t>(</a:t>
            </a:r>
            <a:r>
              <a:rPr lang="en-US" sz="2000" b="0" i="1" dirty="0"/>
              <a:t>.</a:t>
            </a:r>
            <a:r>
              <a:rPr lang="en-US" sz="2000" b="0" dirty="0" smtClean="0"/>
              <a:t>)};    </a:t>
            </a:r>
            <a:r>
              <a:rPr lang="en-US" altLang="zh-HK" sz="2000" b="0" dirty="0" smtClean="0">
                <a:sym typeface="Symbol" panose="05050102010706020507" pitchFamily="18" charset="2"/>
              </a:rPr>
              <a:t></a:t>
            </a:r>
            <a:r>
              <a:rPr lang="en-US" altLang="zh-HK" sz="2000" b="0" baseline="-25000" dirty="0">
                <a:sym typeface="Symbol" panose="05050102010706020507" pitchFamily="18" charset="2"/>
              </a:rPr>
              <a:t>3</a:t>
            </a:r>
            <a:r>
              <a:rPr lang="en-US" altLang="zh-HK" sz="2000" b="0" dirty="0"/>
              <a:t>{</a:t>
            </a:r>
            <a:r>
              <a:rPr lang="en-US" altLang="zh-HK" sz="2000" b="0" i="1" dirty="0"/>
              <a:t>f</a:t>
            </a:r>
            <a:r>
              <a:rPr lang="en-US" altLang="zh-HK" sz="2000" b="0" baseline="-25000" dirty="0"/>
              <a:t>1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 smtClean="0"/>
              <a:t>), </a:t>
            </a:r>
            <a:r>
              <a:rPr lang="en-US" altLang="zh-HK" sz="2000" b="0" i="1" dirty="0"/>
              <a:t>f</a:t>
            </a:r>
            <a:r>
              <a:rPr lang="en-US" altLang="zh-HK" sz="2000" b="0" baseline="-25000" dirty="0"/>
              <a:t>12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 smtClean="0"/>
              <a:t>), </a:t>
            </a:r>
            <a:r>
              <a:rPr lang="en-US" altLang="zh-HK" sz="2000" b="0" i="1" dirty="0" smtClean="0"/>
              <a:t>f</a:t>
            </a:r>
            <a:r>
              <a:rPr lang="en-US" altLang="zh-HK" sz="2000" b="0" baseline="-25000" dirty="0" smtClean="0"/>
              <a:t>1234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 smtClean="0"/>
              <a:t>)}; </a:t>
            </a:r>
            <a:r>
              <a:rPr lang="en-US" altLang="zh-HK" sz="1800" dirty="0" smtClean="0">
                <a:sym typeface="Symbol" panose="05050102010706020507" pitchFamily="18" charset="2"/>
              </a:rPr>
              <a:t>       </a:t>
            </a:r>
            <a:endParaRPr lang="en-US" altLang="zh-HK" sz="1800" dirty="0" smtClean="0">
              <a:sym typeface="Symbol" panose="05050102010706020507" pitchFamily="18" charset="2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60000"/>
              </a:spcBef>
              <a:buNone/>
            </a:pPr>
            <a:r>
              <a:rPr lang="en-US" altLang="zh-HK" sz="1800" b="0" dirty="0" smtClean="0">
                <a:sym typeface="Symbol" panose="05050102010706020507" pitchFamily="18" charset="2"/>
              </a:rPr>
              <a:t>                              </a:t>
            </a:r>
            <a:r>
              <a:rPr lang="en-US" altLang="zh-HK" sz="2000" b="0" dirty="0" smtClean="0">
                <a:sym typeface="Symbol" panose="05050102010706020507" pitchFamily="18" charset="2"/>
              </a:rPr>
              <a:t></a:t>
            </a:r>
            <a:r>
              <a:rPr lang="en-US" altLang="zh-HK" sz="2000" b="0" baseline="-25000" dirty="0">
                <a:sym typeface="Symbol" panose="05050102010706020507" pitchFamily="18" charset="2"/>
              </a:rPr>
              <a:t>3</a:t>
            </a:r>
            <a:r>
              <a:rPr lang="en-US" altLang="zh-HK" sz="2000" b="0" dirty="0"/>
              <a:t>{</a:t>
            </a:r>
            <a:r>
              <a:rPr lang="en-US" altLang="zh-HK" sz="2000" b="0" i="1" dirty="0"/>
              <a:t>f</a:t>
            </a:r>
            <a:r>
              <a:rPr lang="en-US" altLang="zh-HK" sz="2000" b="0" baseline="-25000" dirty="0"/>
              <a:t>1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 smtClean="0"/>
              <a:t>), </a:t>
            </a:r>
            <a:r>
              <a:rPr lang="en-US" altLang="zh-HK" sz="2000" b="0" i="1" dirty="0" smtClean="0"/>
              <a:t>f</a:t>
            </a:r>
            <a:r>
              <a:rPr lang="en-US" altLang="zh-HK" sz="2000" b="0" baseline="-25000" dirty="0" smtClean="0"/>
              <a:t>123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 smtClean="0"/>
              <a:t>), </a:t>
            </a:r>
            <a:r>
              <a:rPr lang="en-US" altLang="zh-HK" sz="2000" b="0" i="1" dirty="0" smtClean="0"/>
              <a:t>f</a:t>
            </a:r>
            <a:r>
              <a:rPr lang="en-US" altLang="zh-HK" sz="2000" b="0" baseline="-25000" dirty="0" smtClean="0"/>
              <a:t>1234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 smtClean="0"/>
              <a:t>)};   </a:t>
            </a:r>
            <a:r>
              <a:rPr lang="en-US" altLang="zh-HK" sz="2000" b="0" dirty="0" smtClean="0">
                <a:sym typeface="Symbol" panose="05050102010706020507" pitchFamily="18" charset="2"/>
              </a:rPr>
              <a:t></a:t>
            </a:r>
            <a:r>
              <a:rPr lang="en-US" altLang="zh-HK" sz="2000" b="0" baseline="-25000" dirty="0" smtClean="0">
                <a:sym typeface="Symbol" panose="05050102010706020507" pitchFamily="18" charset="2"/>
              </a:rPr>
              <a:t>3</a:t>
            </a:r>
            <a:r>
              <a:rPr lang="en-US" altLang="zh-HK" sz="2000" b="0" dirty="0" smtClean="0"/>
              <a:t>{</a:t>
            </a:r>
            <a:r>
              <a:rPr lang="en-US" altLang="zh-HK" sz="2000" b="0" i="1" dirty="0" smtClean="0"/>
              <a:t>f</a:t>
            </a:r>
            <a:r>
              <a:rPr lang="en-US" altLang="zh-HK" sz="2000" b="0" baseline="-25000" dirty="0" smtClean="0"/>
              <a:t>12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 smtClean="0"/>
              <a:t>), </a:t>
            </a:r>
            <a:r>
              <a:rPr lang="en-US" altLang="zh-HK" sz="2000" b="0" i="1" dirty="0" smtClean="0"/>
              <a:t>f</a:t>
            </a:r>
            <a:r>
              <a:rPr lang="en-US" altLang="zh-HK" sz="2000" b="0" baseline="-25000" dirty="0" smtClean="0"/>
              <a:t>123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 smtClean="0"/>
              <a:t>), </a:t>
            </a:r>
            <a:r>
              <a:rPr lang="en-US" altLang="zh-HK" sz="2000" b="0" i="1" dirty="0" smtClean="0"/>
              <a:t>f</a:t>
            </a:r>
            <a:r>
              <a:rPr lang="en-US" altLang="zh-HK" sz="2000" b="0" baseline="-25000" dirty="0" smtClean="0"/>
              <a:t>1234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 smtClean="0"/>
              <a:t>)}; </a:t>
            </a:r>
            <a:endParaRPr lang="en-US" altLang="zh-HK" sz="18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CA" altLang="zh-HK" sz="2000" b="0" dirty="0" smtClean="0"/>
              <a:t>ABC: One side;    ABD: One side</a:t>
            </a:r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CA" altLang="zh-HK" sz="2000" b="0" dirty="0" smtClean="0"/>
              <a:t>BCD: Two sides;  ACD: Two sides</a:t>
            </a:r>
          </a:p>
          <a:p>
            <a:pPr marL="0" indent="0" eaLnBrk="1" hangingPunct="1">
              <a:lnSpc>
                <a:spcPct val="110000"/>
              </a:lnSpc>
              <a:spcBef>
                <a:spcPct val="60000"/>
              </a:spcBef>
              <a:buNone/>
            </a:pPr>
            <a:endParaRPr lang="en-US" alt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554412"/>
            <a:ext cx="5105400" cy="28463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964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38200" y="528638"/>
            <a:ext cx="7467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3</a:t>
            </a:r>
            <a:r>
              <a:rPr lang="en-US" altLang="zh-CN" sz="3200" dirty="0" smtClean="0">
                <a:ea typeface="宋体" panose="02010600030101010101" pitchFamily="2" charset="-122"/>
              </a:rPr>
              <a:t>. Examples and Intuition</a:t>
            </a:r>
            <a:r>
              <a:rPr lang="en-US" altLang="zh-CN" sz="2000" dirty="0" smtClean="0">
                <a:ea typeface="宋体" panose="02010600030101010101" pitchFamily="2" charset="-122"/>
              </a:rPr>
              <a:t> (continued)</a:t>
            </a:r>
            <a:endParaRPr lang="en-CA" altLang="zh-CN" sz="3200" dirty="0">
              <a:ea typeface="宋体" panose="02010600030101010101" pitchFamily="2" charset="-122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990600" y="1497013"/>
            <a:ext cx="7467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CA" altLang="zh-HK" sz="2000" b="0" dirty="0" smtClean="0">
                <a:sym typeface="Symbol" panose="05050102010706020507" pitchFamily="18" charset="2"/>
              </a:rPr>
              <a:t>Thus, </a:t>
            </a:r>
            <a:r>
              <a:rPr lang="en-US" altLang="zh-HK" sz="2000" b="0" dirty="0" smtClean="0">
                <a:sym typeface="Symbol" panose="05050102010706020507" pitchFamily="18" charset="2"/>
              </a:rPr>
              <a:t></a:t>
            </a:r>
            <a:r>
              <a:rPr lang="en-US" altLang="zh-HK" sz="2000" b="0" dirty="0" smtClean="0"/>
              <a:t>Ω</a:t>
            </a:r>
            <a:r>
              <a:rPr lang="en-US" altLang="zh-HK" sz="2000" b="0" baseline="-25000" dirty="0" smtClean="0"/>
              <a:t>4</a:t>
            </a:r>
            <a:r>
              <a:rPr lang="en-US" altLang="zh-HK" sz="2000" b="0" dirty="0"/>
              <a:t> </a:t>
            </a:r>
            <a:r>
              <a:rPr lang="en-US" altLang="zh-HK" sz="2000" b="0" dirty="0" smtClean="0"/>
              <a:t>consists of  </a:t>
            </a: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Font typeface="+mj-lt"/>
              <a:buAutoNum type="arabicPeriod"/>
            </a:pPr>
            <a:r>
              <a:rPr lang="en-US" altLang="zh-HK" sz="1800" b="0" dirty="0" smtClean="0"/>
              <a:t>ice-cream cone </a:t>
            </a:r>
            <a:r>
              <a:rPr lang="en-US" altLang="zh-HK" sz="1800" b="0" dirty="0" smtClean="0">
                <a:sym typeface="Symbol" panose="05050102010706020507" pitchFamily="18" charset="2"/>
              </a:rPr>
              <a:t></a:t>
            </a:r>
            <a:r>
              <a:rPr lang="en-US" altLang="zh-HK" sz="1800" b="0" baseline="-25000" dirty="0" smtClean="0">
                <a:sym typeface="Symbol" panose="05050102010706020507" pitchFamily="18" charset="2"/>
              </a:rPr>
              <a:t>3</a:t>
            </a:r>
            <a:r>
              <a:rPr lang="en-US" altLang="zh-HK" sz="1800" b="0" dirty="0" smtClean="0"/>
              <a:t>{</a:t>
            </a:r>
            <a:r>
              <a:rPr lang="en-US" altLang="zh-HK" sz="1800" b="0" i="1" dirty="0" smtClean="0"/>
              <a:t>f</a:t>
            </a:r>
            <a:r>
              <a:rPr lang="en-US" altLang="zh-HK" sz="1800" b="0" baseline="-25000" dirty="0" smtClean="0"/>
              <a:t>1</a:t>
            </a:r>
            <a:r>
              <a:rPr lang="en-US" altLang="zh-HK" sz="1800" b="0" dirty="0" smtClean="0"/>
              <a:t>(</a:t>
            </a:r>
            <a:r>
              <a:rPr lang="en-US" altLang="zh-HK" sz="1800" b="0" i="1" dirty="0"/>
              <a:t>.</a:t>
            </a:r>
            <a:r>
              <a:rPr lang="en-US" altLang="zh-HK" sz="1800" b="0" dirty="0" smtClean="0"/>
              <a:t>), </a:t>
            </a:r>
            <a:r>
              <a:rPr lang="en-US" altLang="zh-HK" sz="1800" b="0" i="1" dirty="0" smtClean="0"/>
              <a:t>f</a:t>
            </a:r>
            <a:r>
              <a:rPr lang="en-US" altLang="zh-HK" sz="1800" b="0" baseline="-25000" dirty="0" smtClean="0"/>
              <a:t>12</a:t>
            </a:r>
            <a:r>
              <a:rPr lang="en-US" altLang="zh-HK" sz="1800" b="0" dirty="0" smtClean="0"/>
              <a:t>(</a:t>
            </a:r>
            <a:r>
              <a:rPr lang="en-US" altLang="zh-HK" sz="1800" b="0" i="1" dirty="0"/>
              <a:t>.</a:t>
            </a:r>
            <a:r>
              <a:rPr lang="en-US" altLang="zh-HK" sz="1800" b="0" dirty="0" smtClean="0"/>
              <a:t>), </a:t>
            </a:r>
            <a:r>
              <a:rPr lang="en-US" altLang="zh-HK" sz="1800" b="0" i="1" dirty="0" smtClean="0"/>
              <a:t>f</a:t>
            </a:r>
            <a:r>
              <a:rPr lang="en-US" altLang="zh-HK" sz="1800" b="0" baseline="-25000" dirty="0" smtClean="0"/>
              <a:t>123</a:t>
            </a:r>
            <a:r>
              <a:rPr lang="en-US" altLang="zh-HK" sz="1800" b="0" dirty="0" smtClean="0"/>
              <a:t>(</a:t>
            </a:r>
            <a:r>
              <a:rPr lang="en-US" altLang="zh-HK" sz="1800" b="0" i="1" dirty="0" smtClean="0"/>
              <a:t>.</a:t>
            </a:r>
            <a:r>
              <a:rPr lang="en-US" altLang="zh-HK" sz="1800" b="0" dirty="0" smtClean="0"/>
              <a:t>)} (including ABC)</a:t>
            </a: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Font typeface="+mj-lt"/>
              <a:buAutoNum type="arabicPeriod"/>
            </a:pPr>
            <a:r>
              <a:rPr lang="en-US" altLang="zh-HK" sz="1800" b="0" dirty="0" smtClean="0"/>
              <a:t>ice-cream cone </a:t>
            </a:r>
            <a:r>
              <a:rPr lang="en-US" altLang="zh-HK" sz="1800" b="0" dirty="0" smtClean="0">
                <a:sym typeface="Symbol" panose="05050102010706020507" pitchFamily="18" charset="2"/>
              </a:rPr>
              <a:t></a:t>
            </a:r>
            <a:r>
              <a:rPr lang="en-US" altLang="zh-HK" sz="1800" b="0" baseline="-25000" dirty="0" smtClean="0">
                <a:sym typeface="Symbol" panose="05050102010706020507" pitchFamily="18" charset="2"/>
              </a:rPr>
              <a:t>3</a:t>
            </a:r>
            <a:r>
              <a:rPr lang="en-US" altLang="zh-HK" sz="1800" b="0" dirty="0" smtClean="0"/>
              <a:t>{</a:t>
            </a:r>
            <a:r>
              <a:rPr lang="en-US" altLang="zh-HK" sz="1800" b="0" i="1" dirty="0" smtClean="0"/>
              <a:t>f</a:t>
            </a:r>
            <a:r>
              <a:rPr lang="en-US" altLang="zh-HK" sz="1800" b="0" baseline="-25000" dirty="0" smtClean="0"/>
              <a:t>12</a:t>
            </a:r>
            <a:r>
              <a:rPr lang="en-US" altLang="zh-HK" sz="1800" b="0" dirty="0" smtClean="0"/>
              <a:t>(</a:t>
            </a:r>
            <a:r>
              <a:rPr lang="en-US" altLang="zh-HK" sz="1800" b="0" i="1" dirty="0"/>
              <a:t>.</a:t>
            </a:r>
            <a:r>
              <a:rPr lang="en-US" altLang="zh-HK" sz="1800" b="0" dirty="0" smtClean="0"/>
              <a:t>), </a:t>
            </a:r>
            <a:r>
              <a:rPr lang="en-US" altLang="zh-HK" sz="1800" b="0" i="1" dirty="0"/>
              <a:t>f</a:t>
            </a:r>
            <a:r>
              <a:rPr lang="en-US" altLang="zh-HK" sz="1800" b="0" baseline="-25000" dirty="0"/>
              <a:t>123</a:t>
            </a:r>
            <a:r>
              <a:rPr lang="en-US" altLang="zh-HK" sz="1800" b="0" dirty="0" smtClean="0"/>
              <a:t>(</a:t>
            </a:r>
            <a:r>
              <a:rPr lang="en-US" altLang="zh-HK" sz="1800" b="0" i="1" dirty="0"/>
              <a:t>.</a:t>
            </a:r>
            <a:r>
              <a:rPr lang="en-US" altLang="zh-HK" sz="1800" b="0" dirty="0" smtClean="0"/>
              <a:t>), </a:t>
            </a:r>
            <a:r>
              <a:rPr lang="en-US" altLang="zh-HK" sz="1800" b="0" i="1" dirty="0"/>
              <a:t>f</a:t>
            </a:r>
            <a:r>
              <a:rPr lang="en-US" altLang="zh-HK" sz="1800" b="0" baseline="-25000" dirty="0"/>
              <a:t>1234</a:t>
            </a:r>
            <a:r>
              <a:rPr lang="en-US" altLang="zh-HK" sz="1800" b="0" dirty="0" smtClean="0"/>
              <a:t>(</a:t>
            </a:r>
            <a:r>
              <a:rPr lang="en-US" altLang="zh-HK" sz="1800" b="0" i="1" dirty="0" smtClean="0"/>
              <a:t>.</a:t>
            </a:r>
            <a:r>
              <a:rPr lang="en-US" altLang="zh-HK" sz="1800" b="0" dirty="0" smtClean="0"/>
              <a:t>)} (including ABD) and </a:t>
            </a: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Font typeface="+mj-lt"/>
              <a:buAutoNum type="arabicPeriod"/>
            </a:pPr>
            <a:r>
              <a:rPr lang="en-US" altLang="zh-HK" sz="1800" b="0" dirty="0" smtClean="0"/>
              <a:t>a curved part (the green surface)</a:t>
            </a:r>
            <a:endParaRPr lang="en-US" sz="1800" b="0" dirty="0" smtClean="0"/>
          </a:p>
          <a:p>
            <a:pPr marL="0" indent="0" eaLnBrk="1" hangingPunct="1">
              <a:lnSpc>
                <a:spcPct val="110000"/>
              </a:lnSpc>
              <a:spcBef>
                <a:spcPct val="60000"/>
              </a:spcBef>
              <a:buNone/>
            </a:pPr>
            <a:endParaRPr lang="en-US" alt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3429000"/>
            <a:ext cx="5372100" cy="32273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509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38200" y="528638"/>
            <a:ext cx="7467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3</a:t>
            </a:r>
            <a:r>
              <a:rPr lang="en-US" altLang="zh-CN" sz="3200" dirty="0" smtClean="0">
                <a:ea typeface="宋体" panose="02010600030101010101" pitchFamily="2" charset="-122"/>
              </a:rPr>
              <a:t>. Examples and Intuition</a:t>
            </a:r>
            <a:r>
              <a:rPr lang="en-US" altLang="zh-CN" sz="2000" dirty="0" smtClean="0">
                <a:ea typeface="宋体" panose="02010600030101010101" pitchFamily="2" charset="-122"/>
              </a:rPr>
              <a:t> (continued)</a:t>
            </a:r>
            <a:endParaRPr lang="en-CA" altLang="zh-CN" sz="3200" dirty="0">
              <a:ea typeface="宋体" panose="02010600030101010101" pitchFamily="2" charset="-122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990600" y="1497013"/>
            <a:ext cx="7467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CA" altLang="zh-HK" sz="2000" b="0" dirty="0" smtClean="0"/>
              <a:t>Find the curved part of </a:t>
            </a:r>
            <a:r>
              <a:rPr lang="en-US" altLang="zh-HK" sz="2000" b="0" dirty="0" smtClean="0">
                <a:sym typeface="Symbol" panose="05050102010706020507" pitchFamily="18" charset="2"/>
              </a:rPr>
              <a:t></a:t>
            </a:r>
            <a:r>
              <a:rPr lang="en-US" altLang="zh-HK" sz="2000" b="0" dirty="0" smtClean="0"/>
              <a:t>Ω</a:t>
            </a:r>
            <a:r>
              <a:rPr lang="en-US" altLang="zh-HK" sz="2000" b="0" baseline="-25000" dirty="0" smtClean="0"/>
              <a:t>4</a:t>
            </a:r>
            <a:r>
              <a:rPr lang="en-US" altLang="zh-HK" sz="2000" b="0" dirty="0" smtClean="0"/>
              <a:t>: For </a:t>
            </a:r>
            <a:r>
              <a:rPr lang="en-US" altLang="zh-HK" sz="2000" b="0" i="1" dirty="0" smtClean="0"/>
              <a:t>t </a:t>
            </a:r>
            <a:r>
              <a:rPr lang="en-US" altLang="zh-HK" sz="2000" b="0" dirty="0" smtClean="0"/>
              <a:t>&gt; 0, we use </a:t>
            </a:r>
            <a:r>
              <a:rPr lang="en-CA" altLang="zh-HK" sz="2000" b="0" i="1" dirty="0">
                <a:sym typeface="Symbol" panose="05050102010706020507" pitchFamily="18" charset="2"/>
              </a:rPr>
              <a:t>f</a:t>
            </a:r>
            <a:r>
              <a:rPr lang="en-CA" altLang="zh-HK" sz="2000" b="0" dirty="0">
                <a:sym typeface="Symbol" panose="05050102010706020507" pitchFamily="18" charset="2"/>
              </a:rPr>
              <a:t>(</a:t>
            </a:r>
            <a:r>
              <a:rPr lang="en-CA" altLang="zh-HK" sz="2000" b="0" i="1" dirty="0">
                <a:sym typeface="Symbol" panose="05050102010706020507" pitchFamily="18" charset="2"/>
              </a:rPr>
              <a:t>t</a:t>
            </a:r>
            <a:r>
              <a:rPr lang="en-CA" altLang="zh-HK" sz="2000" b="0" dirty="0">
                <a:sym typeface="Symbol" panose="05050102010706020507" pitchFamily="18" charset="2"/>
              </a:rPr>
              <a:t>) = 0 and </a:t>
            </a:r>
            <a:r>
              <a:rPr lang="en-CA" altLang="zh-HK" sz="2000" b="0" i="1" dirty="0">
                <a:sym typeface="Symbol" panose="05050102010706020507" pitchFamily="18" charset="2"/>
              </a:rPr>
              <a:t>f’</a:t>
            </a:r>
            <a:r>
              <a:rPr lang="en-CA" altLang="zh-HK" sz="2000" b="0" dirty="0">
                <a:sym typeface="Symbol" panose="05050102010706020507" pitchFamily="18" charset="2"/>
              </a:rPr>
              <a:t>(</a:t>
            </a:r>
            <a:r>
              <a:rPr lang="en-CA" altLang="zh-HK" sz="2000" b="0" i="1" dirty="0">
                <a:sym typeface="Symbol" panose="05050102010706020507" pitchFamily="18" charset="2"/>
              </a:rPr>
              <a:t>t</a:t>
            </a:r>
            <a:r>
              <a:rPr lang="en-CA" altLang="zh-HK" sz="2000" b="0" dirty="0">
                <a:sym typeface="Symbol" panose="05050102010706020507" pitchFamily="18" charset="2"/>
              </a:rPr>
              <a:t>) = 0 </a:t>
            </a:r>
            <a:r>
              <a:rPr lang="en-CA" altLang="zh-HK" sz="2000" b="0" dirty="0" smtClean="0">
                <a:sym typeface="Symbol" panose="05050102010706020507" pitchFamily="18" charset="2"/>
              </a:rPr>
              <a:t>to find the curved part of the boundary.  </a:t>
            </a:r>
            <a:r>
              <a:rPr lang="en-US" altLang="zh-HK" sz="2000" b="0" dirty="0" smtClean="0"/>
              <a:t>  </a:t>
            </a:r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CA" altLang="zh-HK" sz="2000" b="0" dirty="0" smtClean="0"/>
              <a:t>For each </a:t>
            </a:r>
            <a:r>
              <a:rPr lang="en-CA" altLang="zh-HK" sz="2000" b="0" i="1" dirty="0" smtClean="0"/>
              <a:t>t </a:t>
            </a:r>
            <a:r>
              <a:rPr lang="en-CA" altLang="zh-HK" sz="2000" b="0" dirty="0" smtClean="0"/>
              <a:t>&gt; 0, we find one solution </a:t>
            </a:r>
            <a:r>
              <a:rPr lang="en-US" altLang="zh-HK" sz="2000" b="0" i="1" dirty="0" smtClean="0"/>
              <a:t>g</a:t>
            </a:r>
            <a:r>
              <a:rPr lang="en-US" altLang="zh-HK" sz="2000" b="0" baseline="-25000" dirty="0" smtClean="0"/>
              <a:t>1,</a:t>
            </a:r>
            <a:r>
              <a:rPr lang="en-US" altLang="zh-HK" sz="2000" b="0" i="1" baseline="-25000" dirty="0" smtClean="0"/>
              <a:t>t</a:t>
            </a:r>
            <a:r>
              <a:rPr lang="en-US" altLang="zh-HK" sz="2000" b="0" dirty="0" smtClean="0"/>
              <a:t>(.) </a:t>
            </a:r>
            <a:r>
              <a:rPr lang="en-CA" altLang="zh-HK" sz="2000" b="0" dirty="0" smtClean="0"/>
              <a:t>in </a:t>
            </a:r>
            <a:r>
              <a:rPr lang="en-US" altLang="zh-HK" sz="2000" b="0" dirty="0">
                <a:sym typeface="Symbol" panose="05050102010706020507" pitchFamily="18" charset="2"/>
              </a:rPr>
              <a:t></a:t>
            </a:r>
            <a:r>
              <a:rPr lang="en-US" altLang="zh-HK" sz="2000" b="0" baseline="-25000" dirty="0"/>
              <a:t>c</a:t>
            </a:r>
            <a:r>
              <a:rPr lang="en-US" altLang="zh-HK" sz="2000" b="0" dirty="0" smtClean="0">
                <a:sym typeface="Symbol" panose="05050102010706020507" pitchFamily="18" charset="2"/>
              </a:rPr>
              <a:t></a:t>
            </a:r>
            <a:r>
              <a:rPr lang="en-US" altLang="zh-HK" sz="2000" b="0" baseline="-25000" dirty="0" smtClean="0">
                <a:sym typeface="Symbol" panose="05050102010706020507" pitchFamily="18" charset="2"/>
              </a:rPr>
              <a:t>3</a:t>
            </a:r>
            <a:r>
              <a:rPr lang="en-US" altLang="zh-HK" sz="2000" b="0" dirty="0" smtClean="0"/>
              <a:t>{</a:t>
            </a:r>
            <a:r>
              <a:rPr lang="en-US" altLang="zh-HK" sz="2000" b="0" i="1" dirty="0" smtClean="0"/>
              <a:t>f</a:t>
            </a:r>
            <a:r>
              <a:rPr lang="en-US" altLang="zh-HK" sz="2000" b="0" baseline="-25000" dirty="0" smtClean="0"/>
              <a:t>1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 smtClean="0"/>
              <a:t>), </a:t>
            </a:r>
            <a:r>
              <a:rPr lang="en-US" altLang="zh-HK" sz="2000" b="0" i="1" dirty="0" smtClean="0"/>
              <a:t>f</a:t>
            </a:r>
            <a:r>
              <a:rPr lang="en-US" altLang="zh-HK" sz="2000" b="0" baseline="-25000" dirty="0" smtClean="0"/>
              <a:t>12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 smtClean="0"/>
              <a:t>), </a:t>
            </a:r>
            <a:r>
              <a:rPr lang="en-US" altLang="zh-HK" sz="2000" b="0" i="1" dirty="0" smtClean="0"/>
              <a:t>f</a:t>
            </a:r>
            <a:r>
              <a:rPr lang="en-US" altLang="zh-HK" sz="2000" b="0" baseline="-25000" dirty="0" smtClean="0"/>
              <a:t>123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 smtClean="0"/>
              <a:t>)} and </a:t>
            </a:r>
            <a:r>
              <a:rPr lang="en-US" altLang="zh-HK" sz="2000" b="0" i="1" dirty="0" smtClean="0"/>
              <a:t>g</a:t>
            </a:r>
            <a:r>
              <a:rPr lang="en-US" altLang="zh-HK" sz="2000" b="0" baseline="-25000" dirty="0"/>
              <a:t>2</a:t>
            </a:r>
            <a:r>
              <a:rPr lang="en-US" altLang="zh-HK" sz="2000" b="0" baseline="-25000" dirty="0" smtClean="0"/>
              <a:t>,</a:t>
            </a:r>
            <a:r>
              <a:rPr lang="en-US" altLang="zh-HK" sz="2000" b="0" i="1" baseline="-25000" dirty="0" smtClean="0"/>
              <a:t>t</a:t>
            </a:r>
            <a:r>
              <a:rPr lang="en-US" altLang="zh-HK" sz="2000" b="0" dirty="0" smtClean="0"/>
              <a:t>(.) </a:t>
            </a:r>
            <a:r>
              <a:rPr lang="en-US" altLang="zh-HK" sz="2000" b="0" dirty="0"/>
              <a:t>in </a:t>
            </a:r>
            <a:r>
              <a:rPr lang="en-US" altLang="zh-HK" sz="1800" b="0" dirty="0">
                <a:sym typeface="Symbol" panose="05050102010706020507" pitchFamily="18" charset="2"/>
              </a:rPr>
              <a:t></a:t>
            </a:r>
            <a:r>
              <a:rPr lang="en-US" altLang="zh-HK" sz="1800" b="0" baseline="-25000" dirty="0"/>
              <a:t>c</a:t>
            </a:r>
            <a:r>
              <a:rPr lang="en-US" altLang="zh-HK" sz="1800" b="0" dirty="0" smtClean="0">
                <a:sym typeface="Symbol" panose="05050102010706020507" pitchFamily="18" charset="2"/>
              </a:rPr>
              <a:t></a:t>
            </a:r>
            <a:r>
              <a:rPr lang="en-US" altLang="zh-HK" sz="1800" b="0" baseline="-25000" dirty="0" smtClean="0">
                <a:sym typeface="Symbol" panose="05050102010706020507" pitchFamily="18" charset="2"/>
              </a:rPr>
              <a:t>3</a:t>
            </a:r>
            <a:r>
              <a:rPr lang="en-US" altLang="zh-HK" sz="1800" b="0" dirty="0" smtClean="0"/>
              <a:t>{</a:t>
            </a:r>
            <a:r>
              <a:rPr lang="en-US" altLang="zh-HK" sz="1800" b="0" i="1" dirty="0" smtClean="0"/>
              <a:t>f</a:t>
            </a:r>
            <a:r>
              <a:rPr lang="en-US" altLang="zh-HK" sz="1800" b="0" baseline="-25000" dirty="0" smtClean="0"/>
              <a:t>12</a:t>
            </a:r>
            <a:r>
              <a:rPr lang="en-US" altLang="zh-HK" sz="1800" b="0" dirty="0" smtClean="0"/>
              <a:t>(</a:t>
            </a:r>
            <a:r>
              <a:rPr lang="en-US" altLang="zh-HK" sz="1800" b="0" i="1" dirty="0"/>
              <a:t>.</a:t>
            </a:r>
            <a:r>
              <a:rPr lang="en-US" altLang="zh-HK" sz="1800" b="0" dirty="0" smtClean="0"/>
              <a:t>), </a:t>
            </a:r>
            <a:r>
              <a:rPr lang="en-US" altLang="zh-HK" sz="1800" b="0" i="1" dirty="0"/>
              <a:t>f</a:t>
            </a:r>
            <a:r>
              <a:rPr lang="en-US" altLang="zh-HK" sz="1800" b="0" baseline="-25000" dirty="0"/>
              <a:t>123</a:t>
            </a:r>
            <a:r>
              <a:rPr lang="en-US" altLang="zh-HK" sz="1800" b="0" dirty="0" smtClean="0"/>
              <a:t>(</a:t>
            </a:r>
            <a:r>
              <a:rPr lang="en-US" altLang="zh-HK" sz="1800" b="0" i="1" dirty="0"/>
              <a:t>.</a:t>
            </a:r>
            <a:r>
              <a:rPr lang="en-US" altLang="zh-HK" sz="1800" b="0" dirty="0" smtClean="0"/>
              <a:t>), </a:t>
            </a:r>
            <a:r>
              <a:rPr lang="en-US" altLang="zh-HK" sz="1800" b="0" i="1" dirty="0"/>
              <a:t>f</a:t>
            </a:r>
            <a:r>
              <a:rPr lang="en-US" altLang="zh-HK" sz="1800" b="0" baseline="-25000" dirty="0"/>
              <a:t>1234</a:t>
            </a:r>
            <a:r>
              <a:rPr lang="en-US" altLang="zh-HK" sz="1800" b="0" dirty="0" smtClean="0"/>
              <a:t>(</a:t>
            </a:r>
            <a:r>
              <a:rPr lang="en-US" altLang="zh-HK" sz="1800" b="0" i="1" dirty="0"/>
              <a:t>.</a:t>
            </a:r>
            <a:r>
              <a:rPr lang="en-US" altLang="zh-HK" sz="1800" b="0" dirty="0" smtClean="0"/>
              <a:t>)}.  </a:t>
            </a:r>
            <a:endParaRPr lang="en-US" altLang="zh-HK" sz="2000" b="0" dirty="0"/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sz="2000" b="0" dirty="0" smtClean="0"/>
              <a:t>The curved part of </a:t>
            </a:r>
            <a:r>
              <a:rPr lang="en-US" altLang="zh-HK" sz="2000" b="0" dirty="0" smtClean="0">
                <a:sym typeface="Symbol" panose="05050102010706020507" pitchFamily="18" charset="2"/>
              </a:rPr>
              <a:t></a:t>
            </a:r>
            <a:r>
              <a:rPr lang="en-US" altLang="zh-HK" sz="2000" b="0" baseline="-25000" dirty="0" smtClean="0">
                <a:sym typeface="Symbol" panose="05050102010706020507" pitchFamily="18" charset="2"/>
              </a:rPr>
              <a:t>4</a:t>
            </a:r>
            <a:r>
              <a:rPr lang="en-US" altLang="zh-HK" sz="2000" b="0" dirty="0">
                <a:sym typeface="Symbol" panose="05050102010706020507" pitchFamily="18" charset="2"/>
              </a:rPr>
              <a:t> </a:t>
            </a:r>
            <a:r>
              <a:rPr lang="en-US" altLang="zh-HK" sz="2000" b="0" dirty="0" smtClean="0">
                <a:sym typeface="Symbol" panose="05050102010706020507" pitchFamily="18" charset="2"/>
              </a:rPr>
              <a:t>is: </a:t>
            </a:r>
            <a:r>
              <a:rPr lang="en-US" sz="2000" b="0" dirty="0" smtClean="0">
                <a:sym typeface="Symbol" panose="05050102010706020507" pitchFamily="18" charset="2"/>
              </a:rPr>
              <a:t></a:t>
            </a:r>
            <a:r>
              <a:rPr lang="en-US" sz="2000" b="0" i="1" baseline="-25000" dirty="0" smtClean="0">
                <a:sym typeface="Symbol" panose="05050102010706020507" pitchFamily="18" charset="2"/>
              </a:rPr>
              <a:t>t</a:t>
            </a:r>
            <a:r>
              <a:rPr lang="en-US" sz="2000" b="0" baseline="-25000" dirty="0" smtClean="0">
                <a:sym typeface="Symbol" panose="05050102010706020507" pitchFamily="18" charset="2"/>
              </a:rPr>
              <a:t>&gt;0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conh</a:t>
            </a:r>
            <a:r>
              <a:rPr lang="en-US" sz="2000" b="0" dirty="0" smtClean="0"/>
              <a:t>{</a:t>
            </a:r>
            <a:r>
              <a:rPr lang="en-US" sz="2000" b="0" i="1" dirty="0" smtClean="0"/>
              <a:t>g</a:t>
            </a:r>
            <a:r>
              <a:rPr lang="en-US" sz="2000" b="0" baseline="-25000" dirty="0" smtClean="0"/>
              <a:t>1,</a:t>
            </a:r>
            <a:r>
              <a:rPr lang="en-US" sz="2000" b="0" i="1" baseline="-25000" dirty="0" smtClean="0"/>
              <a:t>t</a:t>
            </a:r>
            <a:r>
              <a:rPr lang="en-US" sz="2000" b="0" dirty="0" smtClean="0"/>
              <a:t>(.), </a:t>
            </a:r>
            <a:r>
              <a:rPr lang="en-US" altLang="zh-HK" sz="2000" b="0" i="1" dirty="0" smtClean="0"/>
              <a:t>g</a:t>
            </a:r>
            <a:r>
              <a:rPr lang="en-US" altLang="zh-HK" sz="2000" b="0" baseline="-25000" dirty="0" smtClean="0"/>
              <a:t>2,</a:t>
            </a:r>
            <a:r>
              <a:rPr lang="en-US" altLang="zh-HK" sz="2000" b="0" i="1" baseline="-25000" dirty="0" smtClean="0"/>
              <a:t>t</a:t>
            </a:r>
            <a:r>
              <a:rPr lang="en-US" altLang="zh-HK" sz="2000" b="0" dirty="0" smtClean="0"/>
              <a:t>(.)}, where </a:t>
            </a:r>
            <a:r>
              <a:rPr lang="en-US" altLang="zh-HK" sz="2000" b="0" i="1" dirty="0" smtClean="0"/>
              <a:t>g</a:t>
            </a:r>
            <a:r>
              <a:rPr lang="en-US" altLang="zh-HK" sz="2000" b="0" baseline="-25000" dirty="0" smtClean="0"/>
              <a:t>1,</a:t>
            </a:r>
            <a:r>
              <a:rPr lang="en-US" altLang="zh-HK" sz="2000" b="0" i="1" baseline="-25000" dirty="0" smtClean="0"/>
              <a:t>t</a:t>
            </a:r>
            <a:r>
              <a:rPr lang="en-US" altLang="zh-HK" sz="2000" b="0" dirty="0" smtClean="0"/>
              <a:t>(.) </a:t>
            </a:r>
            <a:r>
              <a:rPr lang="en-US" altLang="zh-HK" sz="2000" b="0" dirty="0" smtClean="0">
                <a:sym typeface="Symbol" panose="05050102010706020507" pitchFamily="18" charset="2"/>
              </a:rPr>
              <a:t></a:t>
            </a:r>
            <a:r>
              <a:rPr lang="en-US" altLang="zh-HK" sz="2000" b="0" baseline="-25000" dirty="0"/>
              <a:t>c</a:t>
            </a:r>
            <a:r>
              <a:rPr lang="en-US" altLang="zh-HK" sz="2000" b="0" dirty="0">
                <a:sym typeface="Symbol" panose="05050102010706020507" pitchFamily="18" charset="2"/>
              </a:rPr>
              <a:t></a:t>
            </a:r>
            <a:r>
              <a:rPr lang="en-US" altLang="zh-HK" sz="2000" b="0" baseline="-25000" dirty="0" smtClean="0">
                <a:sym typeface="Symbol" panose="05050102010706020507" pitchFamily="18" charset="2"/>
              </a:rPr>
              <a:t>3</a:t>
            </a:r>
            <a:r>
              <a:rPr lang="en-US" altLang="zh-HK" sz="2000" b="0" dirty="0" smtClean="0"/>
              <a:t>{</a:t>
            </a:r>
            <a:r>
              <a:rPr lang="en-US" altLang="zh-HK" sz="2000" b="0" i="1" dirty="0" smtClean="0"/>
              <a:t>f</a:t>
            </a:r>
            <a:r>
              <a:rPr lang="en-US" altLang="zh-HK" sz="2000" b="0" baseline="-25000" dirty="0" smtClean="0"/>
              <a:t>1</a:t>
            </a:r>
            <a:r>
              <a:rPr lang="en-US" altLang="zh-HK" sz="2000" b="0" dirty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/>
              <a:t>), </a:t>
            </a:r>
            <a:r>
              <a:rPr lang="en-US" altLang="zh-HK" sz="2000" b="0" i="1" dirty="0"/>
              <a:t>f</a:t>
            </a:r>
            <a:r>
              <a:rPr lang="en-US" altLang="zh-HK" sz="2000" b="0" baseline="-25000" dirty="0"/>
              <a:t>12</a:t>
            </a:r>
            <a:r>
              <a:rPr lang="en-US" altLang="zh-HK" sz="2000" b="0" dirty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/>
              <a:t>), </a:t>
            </a:r>
            <a:r>
              <a:rPr lang="en-US" altLang="zh-HK" sz="2000" b="0" i="1" dirty="0"/>
              <a:t>f</a:t>
            </a:r>
            <a:r>
              <a:rPr lang="en-US" altLang="zh-HK" sz="2000" b="0" baseline="-25000" dirty="0"/>
              <a:t>123</a:t>
            </a:r>
            <a:r>
              <a:rPr lang="en-US" altLang="zh-HK" sz="2000" b="0" dirty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/>
              <a:t>)} </a:t>
            </a:r>
            <a:r>
              <a:rPr lang="en-US" altLang="zh-HK" sz="2000" b="0" dirty="0" smtClean="0"/>
              <a:t>and </a:t>
            </a:r>
            <a:r>
              <a:rPr lang="en-US" altLang="zh-HK" sz="2000" b="0" i="1" dirty="0" smtClean="0"/>
              <a:t>g</a:t>
            </a:r>
            <a:r>
              <a:rPr lang="en-US" altLang="zh-HK" sz="2000" b="0" baseline="-25000" dirty="0" smtClean="0"/>
              <a:t>2,</a:t>
            </a:r>
            <a:r>
              <a:rPr lang="en-US" altLang="zh-HK" sz="2000" b="0" i="1" baseline="-25000" dirty="0" smtClean="0"/>
              <a:t>t</a:t>
            </a:r>
            <a:r>
              <a:rPr lang="en-US" altLang="zh-HK" sz="2000" b="0" dirty="0"/>
              <a:t>(.) </a:t>
            </a:r>
            <a:r>
              <a:rPr lang="en-US" altLang="zh-HK" sz="2000" b="0" dirty="0">
                <a:sym typeface="Symbol" panose="05050102010706020507" pitchFamily="18" charset="2"/>
              </a:rPr>
              <a:t></a:t>
            </a:r>
            <a:r>
              <a:rPr lang="en-US" altLang="zh-HK" sz="2000" b="0" baseline="-25000" dirty="0"/>
              <a:t>c</a:t>
            </a:r>
            <a:r>
              <a:rPr lang="en-US" altLang="zh-HK" sz="2000" b="0" dirty="0">
                <a:sym typeface="Symbol" panose="05050102010706020507" pitchFamily="18" charset="2"/>
              </a:rPr>
              <a:t></a:t>
            </a:r>
            <a:r>
              <a:rPr lang="en-US" altLang="zh-HK" sz="2000" b="0" baseline="-25000" dirty="0" smtClean="0">
                <a:sym typeface="Symbol" panose="05050102010706020507" pitchFamily="18" charset="2"/>
              </a:rPr>
              <a:t>3</a:t>
            </a:r>
            <a:r>
              <a:rPr lang="en-US" altLang="zh-HK" sz="2000" b="0" dirty="0" smtClean="0"/>
              <a:t>{</a:t>
            </a:r>
            <a:r>
              <a:rPr lang="en-US" altLang="zh-HK" sz="2000" b="0" i="1" dirty="0" smtClean="0"/>
              <a:t>f</a:t>
            </a:r>
            <a:r>
              <a:rPr lang="en-US" altLang="zh-HK" sz="2000" b="0" baseline="-25000" dirty="0" smtClean="0"/>
              <a:t>12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 smtClean="0"/>
              <a:t>.</a:t>
            </a:r>
            <a:r>
              <a:rPr lang="en-US" altLang="zh-HK" sz="2000" b="0" dirty="0" smtClean="0"/>
              <a:t>), </a:t>
            </a:r>
            <a:r>
              <a:rPr lang="en-US" altLang="zh-HK" sz="2000" b="0" i="1" dirty="0" smtClean="0"/>
              <a:t>f</a:t>
            </a:r>
            <a:r>
              <a:rPr lang="en-US" altLang="zh-HK" sz="2000" b="0" baseline="-25000" dirty="0" smtClean="0"/>
              <a:t>123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 smtClean="0"/>
              <a:t>.</a:t>
            </a:r>
            <a:r>
              <a:rPr lang="en-US" altLang="zh-HK" sz="2000" b="0" dirty="0" smtClean="0"/>
              <a:t>), </a:t>
            </a:r>
            <a:r>
              <a:rPr lang="en-US" altLang="zh-HK" sz="2000" b="0" i="1" dirty="0" smtClean="0"/>
              <a:t>f</a:t>
            </a:r>
            <a:r>
              <a:rPr lang="en-US" altLang="zh-HK" sz="2000" b="0" baseline="-25000" dirty="0" smtClean="0"/>
              <a:t>1234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 smtClean="0"/>
              <a:t>.</a:t>
            </a:r>
            <a:r>
              <a:rPr lang="en-US" altLang="zh-HK" sz="2000" b="0" dirty="0" smtClean="0"/>
              <a:t>)} </a:t>
            </a:r>
            <a:endParaRPr lang="en-US" altLang="zh-HK" sz="2000" b="0" dirty="0"/>
          </a:p>
          <a:p>
            <a:pPr lvl="0" eaLnBrk="1" hangingPunct="1">
              <a:lnSpc>
                <a:spcPct val="110000"/>
              </a:lnSpc>
              <a:spcBef>
                <a:spcPct val="60000"/>
              </a:spcBef>
            </a:pPr>
            <a:endParaRPr lang="en-US" sz="2000" b="0" dirty="0" smtClean="0"/>
          </a:p>
          <a:p>
            <a:pPr marL="0" indent="0" eaLnBrk="1" hangingPunct="1">
              <a:lnSpc>
                <a:spcPct val="110000"/>
              </a:lnSpc>
              <a:spcBef>
                <a:spcPct val="60000"/>
              </a:spcBef>
              <a:buNone/>
            </a:pPr>
            <a:endParaRPr lang="en-US" alt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3935413"/>
            <a:ext cx="5105400" cy="28463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531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838200" y="511289"/>
            <a:ext cx="7467600" cy="631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tx1"/>
              </a:buClr>
              <a:buSz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4</a:t>
            </a:r>
            <a:r>
              <a:rPr lang="en-US" altLang="zh-CN" sz="3200" dirty="0" smtClean="0">
                <a:ea typeface="宋体" panose="02010600030101010101" pitchFamily="2" charset="-122"/>
              </a:rPr>
              <a:t>. General Case </a:t>
            </a:r>
            <a:r>
              <a:rPr lang="en-US" altLang="en-US" sz="3200" dirty="0">
                <a:sym typeface="Symbol" panose="05050102010706020507" pitchFamily="18" charset="2"/>
              </a:rPr>
              <a:t></a:t>
            </a:r>
            <a:r>
              <a:rPr lang="en-US" altLang="en-US" sz="3200" i="1" baseline="-25000" dirty="0">
                <a:sym typeface="Symbol" panose="05050102010706020507" pitchFamily="18" charset="2"/>
              </a:rPr>
              <a:t>m</a:t>
            </a:r>
            <a:r>
              <a:rPr lang="en-US" altLang="en-US" sz="3200" dirty="0">
                <a:sym typeface="Symbol" panose="05050102010706020507" pitchFamily="18" charset="2"/>
              </a:rPr>
              <a:t> </a:t>
            </a:r>
            <a:endParaRPr lang="en-US" altLang="en-US" sz="3200" dirty="0"/>
          </a:p>
        </p:txBody>
      </p:sp>
      <p:grpSp>
        <p:nvGrpSpPr>
          <p:cNvPr id="2" name="Group 1"/>
          <p:cNvGrpSpPr/>
          <p:nvPr/>
        </p:nvGrpSpPr>
        <p:grpSpPr>
          <a:xfrm>
            <a:off x="609600" y="3661148"/>
            <a:ext cx="8001000" cy="2587252"/>
            <a:chOff x="609600" y="3661148"/>
            <a:chExt cx="8001000" cy="2587252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609600" y="5334000"/>
              <a:ext cx="8001000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457200" indent="-4572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lnSpc>
                  <a:spcPct val="120000"/>
                </a:lnSpc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indent="0">
                <a:buNone/>
              </a:pPr>
              <a:r>
                <a:rPr lang="en-CA" altLang="zh-HK" b="0" dirty="0" smtClean="0"/>
                <a:t>      </a:t>
              </a:r>
              <a:r>
                <a:rPr lang="en-CA" altLang="zh-HK" b="0" dirty="0" smtClean="0"/>
                <a:t>      </a:t>
              </a:r>
              <a:r>
                <a:rPr lang="en-US" altLang="zh-HK" b="0" dirty="0" smtClean="0">
                  <a:sym typeface="Symbol" panose="05050102010706020507" pitchFamily="18" charset="2"/>
                </a:rPr>
                <a:t> (</a:t>
              </a:r>
              <a:r>
                <a:rPr lang="en-US" altLang="zh-HK" b="0" dirty="0" smtClean="0">
                  <a:sym typeface="Symbol" panose="05050102010706020507" pitchFamily="18" charset="2"/>
                </a:rPr>
                <a:t>for</a:t>
              </a:r>
              <a:r>
                <a:rPr lang="en-US" altLang="zh-HK" b="0" dirty="0" smtClean="0">
                  <a:sym typeface="Symbol" panose="05050102010706020507" pitchFamily="18" charset="2"/>
                </a:rPr>
                <a:t> </a:t>
              </a:r>
              <a:r>
                <a:rPr lang="en-US" altLang="zh-HK" b="0" dirty="0" smtClean="0">
                  <a:sym typeface="Symbol" panose="05050102010706020507" pitchFamily="18" charset="2"/>
                </a:rPr>
                <a:t></a:t>
              </a:r>
              <a:r>
                <a:rPr lang="en-US" altLang="zh-HK" b="0" i="1" baseline="-25000" dirty="0" smtClean="0"/>
                <a:t>m-</a:t>
              </a:r>
              <a:r>
                <a:rPr lang="en-US" altLang="zh-HK" b="0" baseline="-25000" dirty="0" smtClean="0"/>
                <a:t>1</a:t>
              </a:r>
              <a:r>
                <a:rPr lang="en-US" altLang="zh-HK" b="0" dirty="0" smtClean="0"/>
                <a:t>)        </a:t>
              </a:r>
              <a:r>
                <a:rPr lang="en-US" altLang="zh-HK" b="0" dirty="0" smtClean="0">
                  <a:sym typeface="Symbol" panose="05050102010706020507" pitchFamily="18" charset="2"/>
                </a:rPr>
                <a:t>(</a:t>
              </a:r>
              <a:r>
                <a:rPr lang="en-US" altLang="zh-HK" b="0" dirty="0" smtClean="0">
                  <a:sym typeface="Symbol" panose="05050102010706020507" pitchFamily="18" charset="2"/>
                </a:rPr>
                <a:t>for</a:t>
              </a:r>
              <a:r>
                <a:rPr lang="en-US" altLang="zh-HK" b="0" dirty="0" smtClean="0">
                  <a:sym typeface="Symbol" panose="05050102010706020507" pitchFamily="18" charset="2"/>
                </a:rPr>
                <a:t> </a:t>
              </a:r>
              <a:r>
                <a:rPr lang="en-US" altLang="zh-HK" b="0" dirty="0">
                  <a:sym typeface="Symbol" panose="05050102010706020507" pitchFamily="18" charset="2"/>
                </a:rPr>
                <a:t></a:t>
              </a:r>
              <a:r>
                <a:rPr lang="en-US" altLang="zh-HK" b="0" i="1" baseline="-25000" dirty="0" smtClean="0"/>
                <a:t>m-</a:t>
              </a:r>
              <a:r>
                <a:rPr lang="en-US" altLang="zh-HK" b="0" baseline="-25000" dirty="0" smtClean="0"/>
                <a:t>1</a:t>
              </a:r>
              <a:r>
                <a:rPr lang="en-US" altLang="zh-HK" b="0" dirty="0"/>
                <a:t> </a:t>
              </a:r>
              <a:r>
                <a:rPr lang="en-US" altLang="zh-HK" b="0" dirty="0" smtClean="0"/>
                <a:t>with </a:t>
              </a:r>
              <a:r>
                <a:rPr lang="en-CA" altLang="zh-HK" b="0" i="1" dirty="0" smtClean="0">
                  <a:sym typeface="Symbol" panose="05050102010706020507" pitchFamily="18" charset="2"/>
                </a:rPr>
                <a:t>f</a:t>
              </a:r>
              <a:r>
                <a:rPr lang="en-CA" altLang="zh-HK" b="0" baseline="-25000" dirty="0" smtClean="0">
                  <a:sym typeface="Symbol" panose="05050102010706020507" pitchFamily="18" charset="2"/>
                </a:rPr>
                <a:t>12</a:t>
              </a:r>
              <a:r>
                <a:rPr lang="en-CA" altLang="zh-HK" b="0" dirty="0" smtClean="0">
                  <a:sym typeface="Symbol" panose="05050102010706020507" pitchFamily="18" charset="2"/>
                </a:rPr>
                <a:t>(</a:t>
              </a:r>
              <a:r>
                <a:rPr lang="en-CA" altLang="zh-HK" b="0" i="1" dirty="0">
                  <a:sym typeface="Symbol" panose="05050102010706020507" pitchFamily="18" charset="2"/>
                </a:rPr>
                <a:t>.</a:t>
              </a:r>
              <a:r>
                <a:rPr lang="en-CA" altLang="zh-HK" b="0" dirty="0" smtClean="0">
                  <a:sym typeface="Symbol" panose="05050102010706020507" pitchFamily="18" charset="2"/>
                </a:rPr>
                <a:t>), </a:t>
              </a:r>
              <a:r>
                <a:rPr lang="en-CA" altLang="zh-HK" b="0" i="1" dirty="0" smtClean="0">
                  <a:sym typeface="Symbol" panose="05050102010706020507" pitchFamily="18" charset="2"/>
                </a:rPr>
                <a:t>f</a:t>
              </a:r>
              <a:r>
                <a:rPr lang="en-CA" altLang="zh-HK" b="0" baseline="-25000" dirty="0" smtClean="0">
                  <a:sym typeface="Symbol" panose="05050102010706020507" pitchFamily="18" charset="2"/>
                </a:rPr>
                <a:t>123</a:t>
              </a:r>
              <a:r>
                <a:rPr lang="en-CA" altLang="zh-HK" b="0" dirty="0" smtClean="0">
                  <a:sym typeface="Symbol" panose="05050102010706020507" pitchFamily="18" charset="2"/>
                </a:rPr>
                <a:t>(</a:t>
              </a:r>
              <a:r>
                <a:rPr lang="en-CA" altLang="zh-HK" b="0" i="1" dirty="0">
                  <a:sym typeface="Symbol" panose="05050102010706020507" pitchFamily="18" charset="2"/>
                </a:rPr>
                <a:t>.</a:t>
              </a:r>
              <a:r>
                <a:rPr lang="en-CA" altLang="zh-HK" b="0" dirty="0" smtClean="0">
                  <a:sym typeface="Symbol" panose="05050102010706020507" pitchFamily="18" charset="2"/>
                </a:rPr>
                <a:t>), </a:t>
              </a:r>
              <a:r>
                <a:rPr lang="en-CA" altLang="zh-HK" b="0" dirty="0" smtClean="0">
                  <a:sym typeface="Symbol" panose="05050102010706020507" pitchFamily="18" charset="2"/>
                </a:rPr>
                <a:t>…, </a:t>
              </a:r>
              <a:r>
                <a:rPr lang="en-CA" altLang="zh-HK" b="0" i="1" dirty="0" smtClean="0">
                  <a:sym typeface="Symbol" panose="05050102010706020507" pitchFamily="18" charset="2"/>
                </a:rPr>
                <a:t>f</a:t>
              </a:r>
              <a:r>
                <a:rPr lang="en-CA" altLang="zh-HK" b="0" baseline="-25000" dirty="0" smtClean="0">
                  <a:sym typeface="Symbol" panose="05050102010706020507" pitchFamily="18" charset="2"/>
                </a:rPr>
                <a:t>12…</a:t>
              </a:r>
              <a:r>
                <a:rPr lang="en-CA" altLang="zh-HK" b="0" i="1" baseline="-25000" dirty="0" smtClean="0">
                  <a:sym typeface="Symbol" panose="05050102010706020507" pitchFamily="18" charset="2"/>
                </a:rPr>
                <a:t>m</a:t>
              </a:r>
              <a:r>
                <a:rPr lang="en-CA" altLang="zh-HK" b="0" dirty="0" smtClean="0">
                  <a:sym typeface="Symbol" panose="05050102010706020507" pitchFamily="18" charset="2"/>
                </a:rPr>
                <a:t>(</a:t>
              </a:r>
              <a:r>
                <a:rPr lang="en-CA" altLang="zh-HK" b="0" i="1" dirty="0">
                  <a:sym typeface="Symbol" panose="05050102010706020507" pitchFamily="18" charset="2"/>
                </a:rPr>
                <a:t>.</a:t>
              </a:r>
              <a:r>
                <a:rPr lang="en-CA" altLang="zh-HK" b="0" dirty="0" smtClean="0">
                  <a:sym typeface="Symbol" panose="05050102010706020507" pitchFamily="18" charset="2"/>
                </a:rPr>
                <a:t>))</a:t>
              </a:r>
              <a:endParaRPr lang="en-US" altLang="zh-HK" b="0" dirty="0" smtClean="0"/>
            </a:p>
            <a:p>
              <a:pPr lvl="1"/>
              <a:endParaRPr lang="en-CA" dirty="0" smtClean="0"/>
            </a:p>
            <a:p>
              <a:pPr lvl="1">
                <a:buNone/>
              </a:pPr>
              <a:endParaRPr lang="en-US" b="0" dirty="0" smtClean="0"/>
            </a:p>
            <a:p>
              <a:pPr marL="0" indent="0">
                <a:buNone/>
              </a:pPr>
              <a:r>
                <a:rPr lang="en-US" b="0" dirty="0"/>
                <a:t> </a:t>
              </a:r>
              <a:endParaRPr lang="en-CA" b="0" dirty="0"/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62041336"/>
                </p:ext>
              </p:extLst>
            </p:nvPr>
          </p:nvGraphicFramePr>
          <p:xfrm>
            <a:off x="1447800" y="3733800"/>
            <a:ext cx="1600200" cy="13246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39" name="Equation" r:id="rId3" imgW="838200" imgH="685800" progId="Equation.DSMT4">
                    <p:embed/>
                  </p:oleObj>
                </mc:Choice>
                <mc:Fallback>
                  <p:oleObj name="Equation" r:id="rId3" imgW="838200" imgH="68580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7800" y="3733800"/>
                          <a:ext cx="1600200" cy="132461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95830267"/>
                </p:ext>
              </p:extLst>
            </p:nvPr>
          </p:nvGraphicFramePr>
          <p:xfrm>
            <a:off x="4624387" y="3661148"/>
            <a:ext cx="2257426" cy="16728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40" name="Equation" r:id="rId5" imgW="1002865" imgH="888614" progId="Equation.DSMT4">
                    <p:embed/>
                  </p:oleObj>
                </mc:Choice>
                <mc:Fallback>
                  <p:oleObj name="Equation" r:id="rId5" imgW="1002865" imgH="888614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4387" y="3661148"/>
                          <a:ext cx="2257426" cy="167285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90600" y="1600200"/>
            <a:ext cx="7467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HK" b="0" i="1" dirty="0" smtClean="0">
                <a:sym typeface="Symbol" panose="05050102010706020507" pitchFamily="18" charset="2"/>
              </a:rPr>
              <a:t>m</a:t>
            </a:r>
            <a:r>
              <a:rPr lang="en-US" altLang="zh-HK" b="0" dirty="0" smtClean="0">
                <a:sym typeface="Symbol" panose="05050102010706020507" pitchFamily="18" charset="2"/>
              </a:rPr>
              <a:t>: </a:t>
            </a:r>
            <a:r>
              <a:rPr lang="en-CA" altLang="zh-HK" b="0" i="1" dirty="0">
                <a:sym typeface="Symbol" panose="05050102010706020507" pitchFamily="18" charset="2"/>
              </a:rPr>
              <a:t></a:t>
            </a:r>
            <a:r>
              <a:rPr lang="en-CA" altLang="zh-HK" b="0" dirty="0">
                <a:sym typeface="Symbol" panose="05050102010706020507" pitchFamily="18" charset="2"/>
              </a:rPr>
              <a:t>(</a:t>
            </a:r>
            <a:r>
              <a:rPr lang="en-CA" altLang="zh-HK" b="0" i="1" dirty="0">
                <a:sym typeface="Symbol" panose="05050102010706020507" pitchFamily="18" charset="2"/>
              </a:rPr>
              <a:t>s</a:t>
            </a:r>
            <a:r>
              <a:rPr lang="en-CA" altLang="zh-HK" b="0" dirty="0">
                <a:sym typeface="Symbol" panose="05050102010706020507" pitchFamily="18" charset="2"/>
              </a:rPr>
              <a:t>) = </a:t>
            </a:r>
            <a:r>
              <a:rPr lang="en-CA" altLang="zh-HK" b="0" i="1" dirty="0">
                <a:sym typeface="Symbol" panose="05050102010706020507" pitchFamily="18" charset="2"/>
              </a:rPr>
              <a:t>a</a:t>
            </a:r>
            <a:r>
              <a:rPr lang="en-CA" altLang="zh-HK" b="0" dirty="0">
                <a:sym typeface="Symbol" panose="05050102010706020507" pitchFamily="18" charset="2"/>
              </a:rPr>
              <a:t>(</a:t>
            </a:r>
            <a:r>
              <a:rPr lang="en-CA" altLang="zh-HK" b="0" i="1" dirty="0">
                <a:sym typeface="Symbol" panose="05050102010706020507" pitchFamily="18" charset="2"/>
              </a:rPr>
              <a:t>s</a:t>
            </a:r>
            <a:r>
              <a:rPr lang="en-CA" altLang="zh-HK" b="0" dirty="0">
                <a:sym typeface="Symbol" panose="05050102010706020507" pitchFamily="18" charset="2"/>
              </a:rPr>
              <a:t>)/(</a:t>
            </a:r>
            <a:r>
              <a:rPr lang="en-CA" altLang="zh-HK" b="0" i="1" dirty="0">
                <a:sym typeface="Symbol" panose="05050102010706020507" pitchFamily="18" charset="2"/>
              </a:rPr>
              <a:t>s</a:t>
            </a:r>
            <a:r>
              <a:rPr lang="en-CA" altLang="zh-HK" b="0" dirty="0">
                <a:sym typeface="Symbol" panose="05050102010706020507" pitchFamily="18" charset="2"/>
              </a:rPr>
              <a:t>+</a:t>
            </a:r>
            <a:r>
              <a:rPr lang="en-CA" altLang="zh-HK" b="0" i="1" dirty="0">
                <a:sym typeface="Symbol" panose="05050102010706020507" pitchFamily="18" charset="2"/>
              </a:rPr>
              <a:t></a:t>
            </a:r>
            <a:r>
              <a:rPr lang="en-CA" altLang="zh-HK" b="0" baseline="-25000" dirty="0">
                <a:sym typeface="Symbol" panose="05050102010706020507" pitchFamily="18" charset="2"/>
              </a:rPr>
              <a:t>1</a:t>
            </a:r>
            <a:r>
              <a:rPr lang="en-CA" altLang="zh-HK" b="0" dirty="0">
                <a:sym typeface="Symbol" panose="05050102010706020507" pitchFamily="18" charset="2"/>
              </a:rPr>
              <a:t>)(</a:t>
            </a:r>
            <a:r>
              <a:rPr lang="en-CA" altLang="zh-HK" b="0" i="1" dirty="0">
                <a:sym typeface="Symbol" panose="05050102010706020507" pitchFamily="18" charset="2"/>
              </a:rPr>
              <a:t>s</a:t>
            </a:r>
            <a:r>
              <a:rPr lang="en-CA" altLang="zh-HK" b="0" dirty="0">
                <a:sym typeface="Symbol" panose="05050102010706020507" pitchFamily="18" charset="2"/>
              </a:rPr>
              <a:t>+</a:t>
            </a:r>
            <a:r>
              <a:rPr lang="en-CA" altLang="zh-HK" b="0" i="1" dirty="0">
                <a:sym typeface="Symbol" panose="05050102010706020507" pitchFamily="18" charset="2"/>
              </a:rPr>
              <a:t></a:t>
            </a:r>
            <a:r>
              <a:rPr lang="en-CA" altLang="zh-HK" b="0" baseline="-25000" dirty="0">
                <a:sym typeface="Symbol" panose="05050102010706020507" pitchFamily="18" charset="2"/>
              </a:rPr>
              <a:t>2</a:t>
            </a:r>
            <a:r>
              <a:rPr lang="en-CA" altLang="zh-HK" b="0" dirty="0">
                <a:sym typeface="Symbol" panose="05050102010706020507" pitchFamily="18" charset="2"/>
              </a:rPr>
              <a:t>)(</a:t>
            </a:r>
            <a:r>
              <a:rPr lang="en-CA" altLang="zh-HK" b="0" i="1" dirty="0">
                <a:sym typeface="Symbol" panose="05050102010706020507" pitchFamily="18" charset="2"/>
              </a:rPr>
              <a:t>s</a:t>
            </a:r>
            <a:r>
              <a:rPr lang="en-CA" altLang="zh-HK" b="0" dirty="0">
                <a:sym typeface="Symbol" panose="05050102010706020507" pitchFamily="18" charset="2"/>
              </a:rPr>
              <a:t>+</a:t>
            </a:r>
            <a:r>
              <a:rPr lang="en-CA" altLang="zh-HK" b="0" i="1" dirty="0">
                <a:sym typeface="Symbol" panose="05050102010706020507" pitchFamily="18" charset="2"/>
              </a:rPr>
              <a:t></a:t>
            </a:r>
            <a:r>
              <a:rPr lang="en-CA" altLang="zh-HK" b="0" baseline="-25000" dirty="0">
                <a:sym typeface="Symbol" panose="05050102010706020507" pitchFamily="18" charset="2"/>
              </a:rPr>
              <a:t>3</a:t>
            </a:r>
            <a:r>
              <a:rPr lang="en-CA" altLang="zh-HK" b="0" dirty="0">
                <a:sym typeface="Symbol" panose="05050102010706020507" pitchFamily="18" charset="2"/>
              </a:rPr>
              <a:t>)(</a:t>
            </a:r>
            <a:r>
              <a:rPr lang="en-CA" altLang="zh-HK" b="0" i="1" dirty="0">
                <a:sym typeface="Symbol" panose="05050102010706020507" pitchFamily="18" charset="2"/>
              </a:rPr>
              <a:t>s</a:t>
            </a:r>
            <a:r>
              <a:rPr lang="en-CA" altLang="zh-HK" b="0" dirty="0">
                <a:sym typeface="Symbol" panose="05050102010706020507" pitchFamily="18" charset="2"/>
              </a:rPr>
              <a:t>+</a:t>
            </a:r>
            <a:r>
              <a:rPr lang="en-CA" altLang="zh-HK" b="0" i="1" dirty="0">
                <a:sym typeface="Symbol" panose="05050102010706020507" pitchFamily="18" charset="2"/>
              </a:rPr>
              <a:t></a:t>
            </a:r>
            <a:r>
              <a:rPr lang="en-CA" altLang="zh-HK" b="0" baseline="-25000" dirty="0">
                <a:sym typeface="Symbol" panose="05050102010706020507" pitchFamily="18" charset="2"/>
              </a:rPr>
              <a:t>4</a:t>
            </a:r>
            <a:r>
              <a:rPr lang="en-CA" altLang="zh-HK" b="0" dirty="0" smtClean="0">
                <a:sym typeface="Symbol" panose="05050102010706020507" pitchFamily="18" charset="2"/>
              </a:rPr>
              <a:t>)...(</a:t>
            </a:r>
            <a:r>
              <a:rPr lang="en-CA" altLang="zh-HK" b="0" i="1" dirty="0" smtClean="0">
                <a:sym typeface="Symbol" panose="05050102010706020507" pitchFamily="18" charset="2"/>
              </a:rPr>
              <a:t>s</a:t>
            </a:r>
            <a:r>
              <a:rPr lang="en-CA" altLang="zh-HK" b="0" dirty="0">
                <a:sym typeface="Symbol" panose="05050102010706020507" pitchFamily="18" charset="2"/>
              </a:rPr>
              <a:t>+</a:t>
            </a:r>
            <a:r>
              <a:rPr lang="en-CA" altLang="zh-HK" b="0" i="1" dirty="0" smtClean="0">
                <a:sym typeface="Symbol" panose="05050102010706020507" pitchFamily="18" charset="2"/>
              </a:rPr>
              <a:t></a:t>
            </a:r>
            <a:r>
              <a:rPr lang="en-CA" altLang="zh-HK" b="0" i="1" baseline="-25000" dirty="0" smtClean="0">
                <a:sym typeface="Symbol" panose="05050102010706020507" pitchFamily="18" charset="2"/>
              </a:rPr>
              <a:t>m</a:t>
            </a:r>
            <a:r>
              <a:rPr lang="en-CA" altLang="zh-HK" b="0" dirty="0" smtClean="0">
                <a:sym typeface="Symbol" panose="05050102010706020507" pitchFamily="18" charset="2"/>
              </a:rPr>
              <a:t>)</a:t>
            </a:r>
          </a:p>
          <a:p>
            <a:pPr marL="0" lvl="1">
              <a:buNone/>
            </a:pPr>
            <a:r>
              <a:rPr lang="en-CA" altLang="zh-HK" sz="2400" b="0" dirty="0" smtClean="0">
                <a:sym typeface="Symbol" panose="05050102010706020507" pitchFamily="18" charset="2"/>
              </a:rPr>
              <a:t>            </a:t>
            </a:r>
            <a:r>
              <a:rPr lang="en-CA" altLang="zh-HK" sz="2400" b="0" i="1" dirty="0" smtClean="0">
                <a:sym typeface="Symbol" panose="05050102010706020507" pitchFamily="18" charset="2"/>
              </a:rPr>
              <a:t>f</a:t>
            </a:r>
            <a:r>
              <a:rPr lang="en-CA" altLang="zh-HK" sz="2400" b="0" dirty="0" smtClean="0">
                <a:sym typeface="Symbol" panose="05050102010706020507" pitchFamily="18" charset="2"/>
              </a:rPr>
              <a:t>(</a:t>
            </a:r>
            <a:r>
              <a:rPr lang="en-CA" altLang="zh-HK" sz="2400" b="0" i="1" dirty="0" smtClean="0">
                <a:sym typeface="Symbol" panose="05050102010706020507" pitchFamily="18" charset="2"/>
              </a:rPr>
              <a:t>t</a:t>
            </a:r>
            <a:r>
              <a:rPr lang="en-CA" altLang="zh-HK" sz="2400" b="0" dirty="0" smtClean="0">
                <a:sym typeface="Symbol" panose="05050102010706020507" pitchFamily="18" charset="2"/>
              </a:rPr>
              <a:t>) = </a:t>
            </a:r>
            <a:r>
              <a:rPr lang="en-CA" altLang="zh-HK" sz="2400" i="1" dirty="0">
                <a:sym typeface="Symbol" panose="05050102010706020507" pitchFamily="18" charset="2"/>
              </a:rPr>
              <a:t>x</a:t>
            </a:r>
            <a:r>
              <a:rPr lang="en-CA" altLang="zh-HK" sz="2400" b="0" baseline="-25000" dirty="0" smtClean="0">
                <a:sym typeface="Symbol" panose="05050102010706020507" pitchFamily="18" charset="2"/>
              </a:rPr>
              <a:t>1</a:t>
            </a:r>
            <a:r>
              <a:rPr lang="en-CA" altLang="zh-HK" sz="2400" b="0" i="1" dirty="0" smtClean="0">
                <a:sym typeface="Symbol" panose="05050102010706020507" pitchFamily="18" charset="2"/>
              </a:rPr>
              <a:t>f</a:t>
            </a:r>
            <a:r>
              <a:rPr lang="en-CA" altLang="zh-HK" sz="2400" b="0" baseline="-25000" dirty="0" smtClean="0">
                <a:sym typeface="Symbol" panose="05050102010706020507" pitchFamily="18" charset="2"/>
              </a:rPr>
              <a:t>1</a:t>
            </a:r>
            <a:r>
              <a:rPr lang="en-CA" altLang="zh-HK" sz="2400" b="0" dirty="0" smtClean="0">
                <a:sym typeface="Symbol" panose="05050102010706020507" pitchFamily="18" charset="2"/>
              </a:rPr>
              <a:t>(</a:t>
            </a:r>
            <a:r>
              <a:rPr lang="en-CA" altLang="zh-HK" sz="2400" b="0" i="1" dirty="0" smtClean="0">
                <a:sym typeface="Symbol" panose="05050102010706020507" pitchFamily="18" charset="2"/>
              </a:rPr>
              <a:t>t</a:t>
            </a:r>
            <a:r>
              <a:rPr lang="en-CA" altLang="zh-HK" sz="2400" b="0" dirty="0" smtClean="0">
                <a:sym typeface="Symbol" panose="05050102010706020507" pitchFamily="18" charset="2"/>
              </a:rPr>
              <a:t>) + …. + </a:t>
            </a:r>
            <a:r>
              <a:rPr lang="en-CA" altLang="zh-HK" sz="2400" i="1" dirty="0">
                <a:sym typeface="Symbol" panose="05050102010706020507" pitchFamily="18" charset="2"/>
              </a:rPr>
              <a:t>x</a:t>
            </a:r>
            <a:r>
              <a:rPr lang="en-CA" altLang="zh-HK" sz="2400" b="0" i="1" baseline="-25000" dirty="0" smtClean="0">
                <a:sym typeface="Symbol" panose="05050102010706020507" pitchFamily="18" charset="2"/>
              </a:rPr>
              <a:t>m</a:t>
            </a:r>
            <a:r>
              <a:rPr lang="en-CA" altLang="zh-HK" sz="2400" b="0" i="1" dirty="0" smtClean="0">
                <a:sym typeface="Symbol" panose="05050102010706020507" pitchFamily="18" charset="2"/>
              </a:rPr>
              <a:t>f</a:t>
            </a:r>
            <a:r>
              <a:rPr lang="en-CA" altLang="zh-HK" sz="2400" b="0" baseline="-25000" dirty="0" smtClean="0">
                <a:sym typeface="Symbol" panose="05050102010706020507" pitchFamily="18" charset="2"/>
              </a:rPr>
              <a:t>12…</a:t>
            </a:r>
            <a:r>
              <a:rPr lang="en-CA" altLang="zh-HK" sz="2400" b="0" i="1" baseline="-25000" dirty="0" smtClean="0">
                <a:sym typeface="Symbol" panose="05050102010706020507" pitchFamily="18" charset="2"/>
              </a:rPr>
              <a:t>m</a:t>
            </a:r>
            <a:r>
              <a:rPr lang="en-CA" altLang="zh-HK" sz="2400" b="0" dirty="0" smtClean="0">
                <a:sym typeface="Symbol" panose="05050102010706020507" pitchFamily="18" charset="2"/>
              </a:rPr>
              <a:t>(</a:t>
            </a:r>
            <a:r>
              <a:rPr lang="en-CA" altLang="zh-HK" sz="2400" b="0" i="1" dirty="0" smtClean="0">
                <a:sym typeface="Symbol" panose="05050102010706020507" pitchFamily="18" charset="2"/>
              </a:rPr>
              <a:t>t</a:t>
            </a:r>
            <a:r>
              <a:rPr lang="en-CA" altLang="zh-HK" sz="2400" b="0" dirty="0" smtClean="0">
                <a:sym typeface="Symbol" panose="05050102010706020507" pitchFamily="18" charset="2"/>
              </a:rPr>
              <a:t>)</a:t>
            </a:r>
            <a:endParaRPr lang="en-US" altLang="zh-HK" sz="2400" b="0" dirty="0">
              <a:sym typeface="Symbol" panose="05050102010706020507" pitchFamily="18" charset="2"/>
            </a:endParaRPr>
          </a:p>
          <a:p>
            <a:r>
              <a:rPr lang="en-US" altLang="zh-HK" b="0" dirty="0"/>
              <a:t>Assume that </a:t>
            </a:r>
            <a:r>
              <a:rPr lang="en-US" altLang="zh-HK" b="0" i="1" dirty="0">
                <a:sym typeface="Symbol" panose="05050102010706020507" pitchFamily="18" charset="2"/>
              </a:rPr>
              <a:t></a:t>
            </a:r>
            <a:r>
              <a:rPr lang="en-US" altLang="zh-HK" b="0" baseline="-25000" dirty="0"/>
              <a:t>1</a:t>
            </a:r>
            <a:r>
              <a:rPr lang="en-US" altLang="zh-HK" b="0" dirty="0"/>
              <a:t> &gt; </a:t>
            </a:r>
            <a:r>
              <a:rPr lang="en-US" altLang="zh-HK" b="0" i="1" dirty="0">
                <a:sym typeface="Symbol" panose="05050102010706020507" pitchFamily="18" charset="2"/>
              </a:rPr>
              <a:t></a:t>
            </a:r>
            <a:r>
              <a:rPr lang="en-US" altLang="zh-HK" b="0" baseline="-25000" dirty="0"/>
              <a:t>2</a:t>
            </a:r>
            <a:r>
              <a:rPr lang="en-US" altLang="zh-HK" b="0" dirty="0"/>
              <a:t> &gt; … &gt; </a:t>
            </a:r>
            <a:r>
              <a:rPr lang="en-US" altLang="zh-HK" b="0" i="1" dirty="0">
                <a:sym typeface="Symbol" panose="05050102010706020507" pitchFamily="18" charset="2"/>
              </a:rPr>
              <a:t></a:t>
            </a:r>
            <a:r>
              <a:rPr lang="en-US" altLang="zh-HK" b="0" i="1" baseline="-25000" dirty="0"/>
              <a:t>m</a:t>
            </a:r>
            <a:r>
              <a:rPr lang="en-US" altLang="zh-HK" b="0" dirty="0"/>
              <a:t>.  </a:t>
            </a:r>
            <a:endParaRPr lang="en-CA" altLang="zh-HK" b="0" dirty="0" smtClean="0"/>
          </a:p>
          <a:p>
            <a:r>
              <a:rPr lang="en-US" b="0" dirty="0" smtClean="0">
                <a:sym typeface="Symbol" panose="05050102010706020507" pitchFamily="18" charset="2"/>
              </a:rPr>
              <a:t></a:t>
            </a:r>
            <a:r>
              <a:rPr lang="en-US" b="0" i="1" baseline="-25000" dirty="0" smtClean="0"/>
              <a:t>m</a:t>
            </a:r>
            <a:r>
              <a:rPr lang="en-US" b="0" dirty="0"/>
              <a:t> </a:t>
            </a:r>
            <a:r>
              <a:rPr lang="en-US" b="0" dirty="0" smtClean="0"/>
              <a:t>is between affine spaces </a:t>
            </a:r>
            <a:r>
              <a:rPr lang="en-US" altLang="zh-HK" b="0" i="1" dirty="0" smtClean="0">
                <a:sym typeface="Symbol" panose="05050102010706020507" pitchFamily="18" charset="2"/>
              </a:rPr>
              <a:t></a:t>
            </a:r>
            <a:r>
              <a:rPr lang="en-US" altLang="zh-HK" b="0" baseline="-25000" dirty="0">
                <a:sym typeface="Symbol" panose="05050102010706020507" pitchFamily="18" charset="2"/>
              </a:rPr>
              <a:t>1</a:t>
            </a:r>
            <a:r>
              <a:rPr lang="en-US" altLang="zh-HK" b="0" dirty="0" smtClean="0"/>
              <a:t> and </a:t>
            </a:r>
            <a:r>
              <a:rPr lang="en-US" altLang="zh-HK" b="0" i="1" dirty="0">
                <a:sym typeface="Symbol" panose="05050102010706020507" pitchFamily="18" charset="2"/>
              </a:rPr>
              <a:t></a:t>
            </a:r>
            <a:r>
              <a:rPr lang="en-US" altLang="zh-HK" b="0" baseline="-25000" dirty="0" smtClean="0"/>
              <a:t>2</a:t>
            </a:r>
            <a:r>
              <a:rPr lang="en-US" altLang="zh-HK" b="0" dirty="0" smtClean="0"/>
              <a:t>: </a:t>
            </a:r>
          </a:p>
          <a:p>
            <a:pPr marL="0" indent="0">
              <a:buNone/>
            </a:pPr>
            <a:endParaRPr lang="en-CA" dirty="0" smtClean="0"/>
          </a:p>
          <a:p>
            <a:pPr lvl="1">
              <a:buNone/>
            </a:pPr>
            <a:endParaRPr lang="en-US" b="0" dirty="0" smtClean="0"/>
          </a:p>
          <a:p>
            <a:pPr marL="0" indent="0">
              <a:buNone/>
            </a:pPr>
            <a:r>
              <a:rPr lang="en-US" b="0" dirty="0"/>
              <a:t> </a:t>
            </a:r>
            <a:endParaRPr lang="en-CA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38200" y="459736"/>
            <a:ext cx="7467600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tx1"/>
              </a:buClr>
              <a:buSz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4</a:t>
            </a:r>
            <a:r>
              <a:rPr lang="en-US" altLang="zh-CN" sz="3200" dirty="0" smtClean="0">
                <a:ea typeface="宋体" panose="02010600030101010101" pitchFamily="2" charset="-122"/>
              </a:rPr>
              <a:t>. General Case </a:t>
            </a:r>
            <a:r>
              <a:rPr lang="en-US" altLang="en-US" sz="3200" dirty="0">
                <a:sym typeface="Symbol" panose="05050102010706020507" pitchFamily="18" charset="2"/>
              </a:rPr>
              <a:t></a:t>
            </a:r>
            <a:r>
              <a:rPr lang="en-US" altLang="en-US" sz="3200" i="1" baseline="-25000" dirty="0" smtClean="0">
                <a:sym typeface="Symbol" panose="05050102010706020507" pitchFamily="18" charset="2"/>
              </a:rPr>
              <a:t>m</a:t>
            </a:r>
            <a:r>
              <a:rPr lang="en-US" altLang="en-US" sz="2000" i="1" dirty="0" smtClean="0">
                <a:sym typeface="Symbol" panose="05050102010706020507" pitchFamily="18" charset="2"/>
              </a:rPr>
              <a:t> </a:t>
            </a:r>
            <a:r>
              <a:rPr lang="en-US" altLang="en-US" sz="2000" dirty="0" smtClean="0">
                <a:sym typeface="Symbol" panose="05050102010706020507" pitchFamily="18" charset="2"/>
              </a:rPr>
              <a:t>(continued)</a:t>
            </a:r>
            <a:r>
              <a:rPr lang="en-US" altLang="en-US" sz="3200" dirty="0" smtClean="0">
                <a:sym typeface="Symbol" panose="05050102010706020507" pitchFamily="18" charset="2"/>
              </a:rPr>
              <a:t> </a:t>
            </a:r>
            <a:endParaRPr lang="en-US" altLang="en-US" sz="320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38200" y="1447800"/>
            <a:ext cx="76200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b="0" dirty="0" smtClean="0"/>
              <a:t>If </a:t>
            </a:r>
            <a:r>
              <a:rPr lang="en-US" b="0" i="1" dirty="0"/>
              <a:t>m</a:t>
            </a:r>
            <a:r>
              <a:rPr lang="en-US" b="0" dirty="0"/>
              <a:t> &gt; 3, </a:t>
            </a:r>
            <a:r>
              <a:rPr lang="en-US" b="0" dirty="0">
                <a:sym typeface="Symbol" panose="05050102010706020507" pitchFamily="18" charset="2"/>
              </a:rPr>
              <a:t></a:t>
            </a:r>
            <a:r>
              <a:rPr lang="en-US" b="0" i="1" baseline="-25000" dirty="0" smtClean="0"/>
              <a:t>m</a:t>
            </a:r>
            <a:r>
              <a:rPr lang="en-US" b="0" dirty="0"/>
              <a:t> </a:t>
            </a:r>
            <a:r>
              <a:rPr lang="en-US" b="0" dirty="0" smtClean="0"/>
              <a:t>consists of three part: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 smtClean="0"/>
              <a:t> </a:t>
            </a:r>
            <a:r>
              <a:rPr lang="en-US" b="0" dirty="0">
                <a:sym typeface="Symbol" panose="05050102010706020507" pitchFamily="18" charset="2"/>
              </a:rPr>
              <a:t></a:t>
            </a:r>
            <a:r>
              <a:rPr lang="en-US" b="0" i="1" baseline="-25000" dirty="0" smtClean="0"/>
              <a:t>m</a:t>
            </a:r>
            <a:r>
              <a:rPr lang="en-US" b="0" baseline="-25000" dirty="0" smtClean="0"/>
              <a:t>–1</a:t>
            </a:r>
            <a:r>
              <a:rPr lang="en-US" dirty="0"/>
              <a:t> </a:t>
            </a:r>
            <a:r>
              <a:rPr lang="en-US" dirty="0" smtClean="0"/>
              <a:t>(= </a:t>
            </a:r>
            <a:r>
              <a:rPr lang="en-US" altLang="zh-HK" dirty="0" smtClean="0">
                <a:sym typeface="Symbol" panose="05050102010706020507" pitchFamily="18" charset="2"/>
              </a:rPr>
              <a:t></a:t>
            </a:r>
            <a:r>
              <a:rPr lang="en-US" altLang="zh-HK" baseline="-25000" dirty="0" smtClean="0">
                <a:sym typeface="Symbol" panose="05050102010706020507" pitchFamily="18" charset="2"/>
              </a:rPr>
              <a:t>1</a:t>
            </a:r>
            <a:r>
              <a:rPr lang="en-US" altLang="zh-HK" dirty="0" smtClean="0">
                <a:sym typeface="Symbol" panose="05050102010706020507" pitchFamily="18" charset="2"/>
              </a:rPr>
              <a:t></a:t>
            </a:r>
            <a:r>
              <a:rPr lang="en-US" altLang="zh-HK" i="1" baseline="-25000" dirty="0" smtClean="0"/>
              <a:t>m</a:t>
            </a:r>
            <a:r>
              <a:rPr lang="en-US" altLang="zh-HK" dirty="0" smtClean="0"/>
              <a:t>),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b="0" dirty="0" smtClean="0">
                <a:sym typeface="Symbol" panose="05050102010706020507" pitchFamily="18" charset="2"/>
              </a:rPr>
              <a:t></a:t>
            </a:r>
            <a:r>
              <a:rPr lang="en-US" b="0" baseline="-25000" dirty="0"/>
              <a:t>2</a:t>
            </a:r>
            <a:r>
              <a:rPr lang="en-US" b="0" dirty="0">
                <a:sym typeface="Symbol" panose="05050102010706020507" pitchFamily="18" charset="2"/>
              </a:rPr>
              <a:t></a:t>
            </a:r>
            <a:r>
              <a:rPr lang="en-US" b="0" i="1" baseline="-25000" dirty="0" smtClean="0"/>
              <a:t>m</a:t>
            </a:r>
            <a:r>
              <a:rPr lang="en-US" dirty="0" smtClean="0"/>
              <a:t>, and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 smtClean="0"/>
              <a:t>A curved part </a:t>
            </a:r>
            <a:r>
              <a:rPr lang="en-US" altLang="zh-HK" dirty="0" smtClean="0">
                <a:sym typeface="Symbol" panose="05050102010706020507" pitchFamily="18" charset="2"/>
              </a:rPr>
              <a:t></a:t>
            </a:r>
            <a:r>
              <a:rPr lang="en-US" altLang="zh-HK" baseline="-25000" dirty="0" err="1" smtClean="0">
                <a:sym typeface="Symbol" panose="05050102010706020507" pitchFamily="18" charset="2"/>
              </a:rPr>
              <a:t>c</a:t>
            </a:r>
            <a:r>
              <a:rPr lang="en-US" altLang="zh-HK" dirty="0" err="1" smtClean="0">
                <a:sym typeface="Symbol" panose="05050102010706020507" pitchFamily="18" charset="2"/>
              </a:rPr>
              <a:t></a:t>
            </a:r>
            <a:r>
              <a:rPr lang="en-US" altLang="zh-HK" i="1" baseline="-25000" dirty="0" err="1" smtClean="0"/>
              <a:t>m</a:t>
            </a:r>
            <a:r>
              <a:rPr lang="en-US" b="0" dirty="0" smtClean="0"/>
              <a:t>. </a:t>
            </a:r>
            <a:endParaRPr lang="en-US" dirty="0"/>
          </a:p>
          <a:p>
            <a:endParaRPr lang="en-US" altLang="zh-HK" b="0" dirty="0" smtClean="0">
              <a:sym typeface="Symbol" panose="05050102010706020507" pitchFamily="18" charset="2"/>
            </a:endParaRPr>
          </a:p>
          <a:p>
            <a:r>
              <a:rPr lang="en-US" altLang="zh-HK" b="0" dirty="0" smtClean="0">
                <a:sym typeface="Symbol" panose="05050102010706020507" pitchFamily="18" charset="2"/>
              </a:rPr>
              <a:t></a:t>
            </a:r>
            <a:r>
              <a:rPr lang="en-US" altLang="zh-HK" b="0" baseline="-25000" dirty="0"/>
              <a:t>2</a:t>
            </a:r>
            <a:r>
              <a:rPr lang="en-US" altLang="zh-HK" b="0" dirty="0">
                <a:sym typeface="Symbol" panose="05050102010706020507" pitchFamily="18" charset="2"/>
              </a:rPr>
              <a:t></a:t>
            </a:r>
            <a:r>
              <a:rPr lang="en-US" altLang="zh-HK" b="0" i="1" baseline="-25000" dirty="0" smtClean="0"/>
              <a:t>m</a:t>
            </a:r>
            <a:r>
              <a:rPr lang="en-US" altLang="zh-HK" b="0" dirty="0" smtClean="0"/>
              <a:t>: Generated by </a:t>
            </a:r>
            <a:r>
              <a:rPr lang="en-CA" altLang="zh-HK" b="0" i="1" dirty="0" smtClean="0">
                <a:sym typeface="Symbol" panose="05050102010706020507" pitchFamily="18" charset="2"/>
              </a:rPr>
              <a:t>f</a:t>
            </a:r>
            <a:r>
              <a:rPr lang="en-CA" altLang="zh-HK" b="0" baseline="-25000" dirty="0" smtClean="0">
                <a:sym typeface="Symbol" panose="05050102010706020507" pitchFamily="18" charset="2"/>
              </a:rPr>
              <a:t>12</a:t>
            </a:r>
            <a:r>
              <a:rPr lang="en-CA" altLang="zh-HK" b="0" dirty="0" smtClean="0">
                <a:sym typeface="Symbol" panose="05050102010706020507" pitchFamily="18" charset="2"/>
              </a:rPr>
              <a:t>(</a:t>
            </a:r>
            <a:r>
              <a:rPr lang="en-CA" altLang="zh-HK" b="0" i="1" dirty="0">
                <a:sym typeface="Symbol" panose="05050102010706020507" pitchFamily="18" charset="2"/>
              </a:rPr>
              <a:t>.</a:t>
            </a:r>
            <a:r>
              <a:rPr lang="en-CA" altLang="zh-HK" b="0" dirty="0" smtClean="0">
                <a:sym typeface="Symbol" panose="05050102010706020507" pitchFamily="18" charset="2"/>
              </a:rPr>
              <a:t>), </a:t>
            </a:r>
            <a:r>
              <a:rPr lang="en-CA" altLang="zh-HK" b="0" i="1" dirty="0">
                <a:sym typeface="Symbol" panose="05050102010706020507" pitchFamily="18" charset="2"/>
              </a:rPr>
              <a:t>f</a:t>
            </a:r>
            <a:r>
              <a:rPr lang="en-CA" altLang="zh-HK" b="0" baseline="-25000" dirty="0">
                <a:sym typeface="Symbol" panose="05050102010706020507" pitchFamily="18" charset="2"/>
              </a:rPr>
              <a:t>123</a:t>
            </a:r>
            <a:r>
              <a:rPr lang="en-CA" altLang="zh-HK" b="0" dirty="0" smtClean="0">
                <a:sym typeface="Symbol" panose="05050102010706020507" pitchFamily="18" charset="2"/>
              </a:rPr>
              <a:t>(</a:t>
            </a:r>
            <a:r>
              <a:rPr lang="en-CA" altLang="zh-HK" b="0" i="1" dirty="0">
                <a:sym typeface="Symbol" panose="05050102010706020507" pitchFamily="18" charset="2"/>
              </a:rPr>
              <a:t>.</a:t>
            </a:r>
            <a:r>
              <a:rPr lang="en-CA" altLang="zh-HK" b="0" dirty="0" smtClean="0">
                <a:sym typeface="Symbol" panose="05050102010706020507" pitchFamily="18" charset="2"/>
              </a:rPr>
              <a:t>), </a:t>
            </a:r>
            <a:r>
              <a:rPr lang="en-CA" altLang="zh-HK" b="0" dirty="0">
                <a:sym typeface="Symbol" panose="05050102010706020507" pitchFamily="18" charset="2"/>
              </a:rPr>
              <a:t>…, </a:t>
            </a:r>
            <a:r>
              <a:rPr lang="en-CA" altLang="zh-HK" b="0" i="1" dirty="0">
                <a:sym typeface="Symbol" panose="05050102010706020507" pitchFamily="18" charset="2"/>
              </a:rPr>
              <a:t>f</a:t>
            </a:r>
            <a:r>
              <a:rPr lang="en-CA" altLang="zh-HK" b="0" baseline="-25000" dirty="0">
                <a:sym typeface="Symbol" panose="05050102010706020507" pitchFamily="18" charset="2"/>
              </a:rPr>
              <a:t>12…</a:t>
            </a:r>
            <a:r>
              <a:rPr lang="en-CA" altLang="zh-HK" b="0" i="1" baseline="-25000" dirty="0">
                <a:sym typeface="Symbol" panose="05050102010706020507" pitchFamily="18" charset="2"/>
              </a:rPr>
              <a:t>m</a:t>
            </a:r>
            <a:r>
              <a:rPr lang="en-CA" altLang="zh-HK" b="0" dirty="0" smtClean="0">
                <a:sym typeface="Symbol" panose="05050102010706020507" pitchFamily="18" charset="2"/>
              </a:rPr>
              <a:t>(</a:t>
            </a:r>
            <a:r>
              <a:rPr lang="en-CA" altLang="zh-HK" b="0" i="1" dirty="0">
                <a:sym typeface="Symbol" panose="05050102010706020507" pitchFamily="18" charset="2"/>
              </a:rPr>
              <a:t>.</a:t>
            </a:r>
            <a:r>
              <a:rPr lang="en-CA" altLang="zh-HK" b="0" dirty="0" smtClean="0">
                <a:sym typeface="Symbol" panose="05050102010706020507" pitchFamily="18" charset="2"/>
              </a:rPr>
              <a:t>), </a:t>
            </a:r>
            <a:r>
              <a:rPr lang="en-CA" altLang="zh-HK" b="0" dirty="0" smtClean="0">
                <a:sym typeface="Symbol" panose="05050102010706020507" pitchFamily="18" charset="2"/>
              </a:rPr>
              <a:t>which can be characterized similar to </a:t>
            </a:r>
            <a:r>
              <a:rPr lang="en-US" altLang="zh-HK" b="0" dirty="0">
                <a:sym typeface="Symbol" panose="05050102010706020507" pitchFamily="18" charset="2"/>
              </a:rPr>
              <a:t></a:t>
            </a:r>
            <a:r>
              <a:rPr lang="en-US" altLang="zh-HK" b="0" i="1" baseline="-25000" dirty="0" smtClean="0"/>
              <a:t>m-</a:t>
            </a:r>
            <a:r>
              <a:rPr lang="en-US" altLang="zh-HK" b="0" baseline="-25000" dirty="0" smtClean="0"/>
              <a:t>1</a:t>
            </a:r>
            <a:r>
              <a:rPr lang="en-US" altLang="zh-HK" b="0" dirty="0" smtClean="0"/>
              <a:t>. </a:t>
            </a:r>
            <a:endParaRPr lang="en-US" altLang="zh-HK" b="0" dirty="0"/>
          </a:p>
          <a:p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85482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38200" y="459736"/>
            <a:ext cx="7467600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tx1"/>
              </a:buClr>
              <a:buSz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4</a:t>
            </a:r>
            <a:r>
              <a:rPr lang="en-US" altLang="zh-CN" sz="3200" dirty="0" smtClean="0">
                <a:ea typeface="宋体" panose="02010600030101010101" pitchFamily="2" charset="-122"/>
              </a:rPr>
              <a:t>. General Case </a:t>
            </a:r>
            <a:r>
              <a:rPr lang="en-US" altLang="en-US" sz="3200" dirty="0">
                <a:sym typeface="Symbol" panose="05050102010706020507" pitchFamily="18" charset="2"/>
              </a:rPr>
              <a:t></a:t>
            </a:r>
            <a:r>
              <a:rPr lang="en-US" altLang="en-US" sz="3200" i="1" baseline="-25000" dirty="0" smtClean="0">
                <a:sym typeface="Symbol" panose="05050102010706020507" pitchFamily="18" charset="2"/>
              </a:rPr>
              <a:t>m</a:t>
            </a:r>
            <a:r>
              <a:rPr lang="en-US" altLang="en-US" sz="2000" i="1" dirty="0" smtClean="0">
                <a:sym typeface="Symbol" panose="05050102010706020507" pitchFamily="18" charset="2"/>
              </a:rPr>
              <a:t> </a:t>
            </a:r>
            <a:r>
              <a:rPr lang="en-US" altLang="en-US" sz="2000" dirty="0" smtClean="0">
                <a:sym typeface="Symbol" panose="05050102010706020507" pitchFamily="18" charset="2"/>
              </a:rPr>
              <a:t>(continued)</a:t>
            </a:r>
            <a:r>
              <a:rPr lang="en-US" altLang="en-US" sz="3200" dirty="0" smtClean="0">
                <a:sym typeface="Symbol" panose="05050102010706020507" pitchFamily="18" charset="2"/>
              </a:rPr>
              <a:t> </a:t>
            </a:r>
            <a:endParaRPr lang="en-US" altLang="en-US" sz="320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38200" y="1447800"/>
            <a:ext cx="7467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dirty="0" smtClean="0">
                <a:sym typeface="Symbol" panose="05050102010706020507" pitchFamily="18" charset="2"/>
              </a:rPr>
              <a:t>The curved part </a:t>
            </a:r>
            <a:r>
              <a:rPr lang="en-US" altLang="zh-HK" dirty="0">
                <a:sym typeface="Symbol" panose="05050102010706020507" pitchFamily="18" charset="2"/>
              </a:rPr>
              <a:t></a:t>
            </a:r>
            <a:r>
              <a:rPr lang="en-US" altLang="zh-HK" baseline="-25000" dirty="0" err="1">
                <a:sym typeface="Symbol" panose="05050102010706020507" pitchFamily="18" charset="2"/>
              </a:rPr>
              <a:t>c</a:t>
            </a:r>
            <a:r>
              <a:rPr lang="en-US" altLang="zh-HK" dirty="0" err="1">
                <a:sym typeface="Symbol" panose="05050102010706020507" pitchFamily="18" charset="2"/>
              </a:rPr>
              <a:t></a:t>
            </a:r>
            <a:r>
              <a:rPr lang="en-US" altLang="zh-HK" i="1" baseline="-25000" dirty="0" err="1" smtClean="0"/>
              <a:t>m</a:t>
            </a:r>
            <a:endParaRPr lang="en-CA" altLang="en-US" dirty="0" smtClean="0"/>
          </a:p>
          <a:p>
            <a:pPr marL="808038" lvl="1" indent="-350838"/>
            <a:r>
              <a:rPr lang="en-CA" altLang="en-US" dirty="0" smtClean="0">
                <a:sym typeface="Symbol" panose="05050102010706020507" pitchFamily="18" charset="2"/>
              </a:rPr>
              <a:t>We define </a:t>
            </a:r>
            <a:r>
              <a:rPr lang="en-US" altLang="zh-HK" dirty="0" smtClean="0"/>
              <a:t>Ω</a:t>
            </a:r>
            <a:r>
              <a:rPr lang="en-US" altLang="zh-HK" i="1" baseline="-25000" dirty="0" smtClean="0"/>
              <a:t>k</a:t>
            </a:r>
            <a:r>
              <a:rPr lang="en-US" altLang="zh-HK" baseline="-25000" dirty="0" smtClean="0"/>
              <a:t>{3}</a:t>
            </a:r>
            <a:r>
              <a:rPr lang="en-US" altLang="zh-HK" dirty="0"/>
              <a:t> </a:t>
            </a:r>
            <a:r>
              <a:rPr lang="en-US" altLang="zh-HK" dirty="0" smtClean="0"/>
              <a:t>as </a:t>
            </a:r>
          </a:p>
          <a:p>
            <a:pPr lvl="2">
              <a:buNone/>
            </a:pPr>
            <a:r>
              <a:rPr lang="en-US" altLang="zh-HK" dirty="0" smtClean="0"/>
              <a:t>     Ω</a:t>
            </a:r>
            <a:r>
              <a:rPr lang="en-US" altLang="zh-HK" i="1" baseline="-25000" dirty="0" smtClean="0"/>
              <a:t>k</a:t>
            </a:r>
            <a:r>
              <a:rPr lang="en-US" altLang="zh-HK" baseline="-25000" dirty="0" smtClean="0"/>
              <a:t>{3}</a:t>
            </a:r>
            <a:r>
              <a:rPr lang="en-US" altLang="zh-HK" dirty="0" smtClean="0"/>
              <a:t>= ice-cream cone {</a:t>
            </a:r>
            <a:r>
              <a:rPr lang="en-US" altLang="zh-HK" i="1" dirty="0" smtClean="0"/>
              <a:t>f</a:t>
            </a:r>
            <a:r>
              <a:rPr lang="en-US" altLang="zh-HK" baseline="-25000" dirty="0" smtClean="0"/>
              <a:t>1…</a:t>
            </a:r>
            <a:r>
              <a:rPr lang="en-US" altLang="zh-HK" i="1" baseline="-25000" dirty="0" smtClean="0"/>
              <a:t>k</a:t>
            </a:r>
            <a:r>
              <a:rPr lang="en-US" altLang="zh-HK" dirty="0" smtClean="0"/>
              <a:t>(.), </a:t>
            </a:r>
            <a:r>
              <a:rPr lang="en-US" altLang="zh-HK" i="1" dirty="0" smtClean="0"/>
              <a:t>f</a:t>
            </a:r>
            <a:r>
              <a:rPr lang="en-US" altLang="zh-HK" baseline="-25000" dirty="0" smtClean="0"/>
              <a:t>1…</a:t>
            </a:r>
            <a:r>
              <a:rPr lang="en-US" altLang="zh-HK" i="1" baseline="-25000" dirty="0" smtClean="0"/>
              <a:t>k</a:t>
            </a:r>
            <a:r>
              <a:rPr lang="en-US" altLang="zh-HK" baseline="-25000" dirty="0" smtClean="0"/>
              <a:t>(</a:t>
            </a:r>
            <a:r>
              <a:rPr lang="en-US" altLang="zh-HK" i="1" baseline="-25000" dirty="0" smtClean="0"/>
              <a:t>k+</a:t>
            </a:r>
            <a:r>
              <a:rPr lang="en-US" altLang="zh-HK" baseline="-25000" dirty="0" smtClean="0"/>
              <a:t>1)</a:t>
            </a:r>
            <a:r>
              <a:rPr lang="en-US" altLang="zh-HK" dirty="0" smtClean="0"/>
              <a:t>(.), </a:t>
            </a:r>
            <a:r>
              <a:rPr lang="en-US" altLang="zh-HK" i="1" dirty="0" smtClean="0"/>
              <a:t>f</a:t>
            </a:r>
            <a:r>
              <a:rPr lang="en-US" altLang="zh-HK" baseline="-25000" dirty="0" smtClean="0"/>
              <a:t>1…</a:t>
            </a:r>
            <a:r>
              <a:rPr lang="en-US" altLang="zh-HK" i="1" baseline="-25000" dirty="0" smtClean="0"/>
              <a:t>k</a:t>
            </a:r>
            <a:r>
              <a:rPr lang="en-US" altLang="zh-HK" baseline="-25000" dirty="0" smtClean="0"/>
              <a:t>(</a:t>
            </a:r>
            <a:r>
              <a:rPr lang="en-US" altLang="zh-HK" i="1" baseline="-25000" dirty="0" smtClean="0"/>
              <a:t>k+</a:t>
            </a:r>
            <a:r>
              <a:rPr lang="en-US" altLang="zh-HK" baseline="-25000" dirty="0" smtClean="0"/>
              <a:t>1)(</a:t>
            </a:r>
            <a:r>
              <a:rPr lang="en-US" altLang="zh-HK" i="1" baseline="-25000" dirty="0" smtClean="0"/>
              <a:t>k+</a:t>
            </a:r>
            <a:r>
              <a:rPr lang="en-US" altLang="zh-HK" baseline="-25000" dirty="0" smtClean="0"/>
              <a:t>2)</a:t>
            </a:r>
            <a:r>
              <a:rPr lang="en-US" altLang="zh-HK" dirty="0" smtClean="0"/>
              <a:t>(.)} </a:t>
            </a:r>
          </a:p>
          <a:p>
            <a:pPr lvl="2">
              <a:buNone/>
            </a:pPr>
            <a:r>
              <a:rPr lang="en-US" altLang="zh-HK" dirty="0" smtClean="0"/>
              <a:t>for </a:t>
            </a:r>
            <a:r>
              <a:rPr lang="en-US" altLang="zh-HK" i="1" dirty="0" smtClean="0"/>
              <a:t>k</a:t>
            </a:r>
            <a:r>
              <a:rPr lang="en-US" altLang="zh-HK" dirty="0" smtClean="0"/>
              <a:t> = 1, 2, …, </a:t>
            </a:r>
            <a:r>
              <a:rPr lang="en-US" altLang="zh-HK" i="1" dirty="0" smtClean="0"/>
              <a:t>m</a:t>
            </a:r>
            <a:r>
              <a:rPr lang="en-US" altLang="zh-HK" dirty="0" smtClean="0"/>
              <a:t>–2. </a:t>
            </a:r>
            <a:endParaRPr lang="en-CA" altLang="zh-HK" dirty="0" smtClean="0">
              <a:sym typeface="Symbol" panose="05050102010706020507" pitchFamily="18" charset="2"/>
            </a:endParaRPr>
          </a:p>
          <a:p>
            <a:pPr marL="808038" lvl="1" indent="-350838"/>
            <a:r>
              <a:rPr lang="en-CA" altLang="en-US" dirty="0" smtClean="0">
                <a:sym typeface="Symbol" panose="05050102010706020507" pitchFamily="18" charset="2"/>
              </a:rPr>
              <a:t>For </a:t>
            </a:r>
            <a:r>
              <a:rPr lang="en-CA" altLang="en-US" i="1" dirty="0" smtClean="0">
                <a:sym typeface="Symbol" panose="05050102010706020507" pitchFamily="18" charset="2"/>
              </a:rPr>
              <a:t>t</a:t>
            </a:r>
            <a:r>
              <a:rPr lang="en-CA" altLang="en-US" dirty="0" smtClean="0">
                <a:sym typeface="Symbol" panose="05050102010706020507" pitchFamily="18" charset="2"/>
              </a:rPr>
              <a:t> &gt; 0, we solve </a:t>
            </a:r>
            <a:r>
              <a:rPr lang="en-CA" altLang="en-US" i="1" dirty="0" smtClean="0">
                <a:sym typeface="Symbol" panose="05050102010706020507" pitchFamily="18" charset="2"/>
              </a:rPr>
              <a:t>f</a:t>
            </a:r>
            <a:r>
              <a:rPr lang="en-CA" altLang="en-US" dirty="0" smtClean="0">
                <a:sym typeface="Symbol" panose="05050102010706020507" pitchFamily="18" charset="2"/>
              </a:rPr>
              <a:t>(</a:t>
            </a:r>
            <a:r>
              <a:rPr lang="en-CA" altLang="en-US" i="1" dirty="0" smtClean="0">
                <a:sym typeface="Symbol" panose="05050102010706020507" pitchFamily="18" charset="2"/>
              </a:rPr>
              <a:t>t</a:t>
            </a:r>
            <a:r>
              <a:rPr lang="en-CA" altLang="en-US" dirty="0" smtClean="0">
                <a:sym typeface="Symbol" panose="05050102010706020507" pitchFamily="18" charset="2"/>
              </a:rPr>
              <a:t>) = </a:t>
            </a:r>
            <a:r>
              <a:rPr lang="en-CA" altLang="en-US" i="1" dirty="0" smtClean="0">
                <a:sym typeface="Symbol" panose="05050102010706020507" pitchFamily="18" charset="2"/>
              </a:rPr>
              <a:t>f</a:t>
            </a:r>
            <a:r>
              <a:rPr lang="en-CA" altLang="en-US" dirty="0" smtClean="0">
                <a:sym typeface="Symbol" panose="05050102010706020507" pitchFamily="18" charset="2"/>
              </a:rPr>
              <a:t>’(</a:t>
            </a:r>
            <a:r>
              <a:rPr lang="en-CA" altLang="en-US" i="1" dirty="0" smtClean="0">
                <a:sym typeface="Symbol" panose="05050102010706020507" pitchFamily="18" charset="2"/>
              </a:rPr>
              <a:t>t</a:t>
            </a:r>
            <a:r>
              <a:rPr lang="en-CA" altLang="en-US" dirty="0" smtClean="0">
                <a:sym typeface="Symbol" panose="05050102010706020507" pitchFamily="18" charset="2"/>
              </a:rPr>
              <a:t>) = 0 to find a solution </a:t>
            </a:r>
            <a:r>
              <a:rPr lang="en-CA" altLang="en-US" i="1" dirty="0" err="1" smtClean="0">
                <a:sym typeface="Symbol" panose="05050102010706020507" pitchFamily="18" charset="2"/>
              </a:rPr>
              <a:t>g</a:t>
            </a:r>
            <a:r>
              <a:rPr lang="en-CA" altLang="en-US" i="1" baseline="-25000" dirty="0" err="1" smtClean="0">
                <a:sym typeface="Symbol" panose="05050102010706020507" pitchFamily="18" charset="2"/>
              </a:rPr>
              <a:t>t,k</a:t>
            </a:r>
            <a:r>
              <a:rPr lang="en-CA" altLang="en-US" dirty="0" smtClean="0">
                <a:sym typeface="Symbol" panose="05050102010706020507" pitchFamily="18" charset="2"/>
              </a:rPr>
              <a:t>(.) in </a:t>
            </a:r>
            <a:r>
              <a:rPr lang="en-US" altLang="zh-HK" dirty="0" smtClean="0"/>
              <a:t>Ω</a:t>
            </a:r>
            <a:r>
              <a:rPr lang="en-US" altLang="zh-HK" i="1" baseline="-25000" dirty="0" smtClean="0"/>
              <a:t>k</a:t>
            </a:r>
            <a:r>
              <a:rPr lang="en-US" altLang="zh-HK" baseline="-25000" dirty="0" smtClean="0"/>
              <a:t>{3}</a:t>
            </a:r>
            <a:r>
              <a:rPr lang="en-US" altLang="zh-HK" dirty="0"/>
              <a:t> </a:t>
            </a:r>
            <a:r>
              <a:rPr lang="en-US" altLang="zh-HK" dirty="0" smtClean="0"/>
              <a:t>for </a:t>
            </a:r>
            <a:r>
              <a:rPr lang="en-US" altLang="zh-HK" i="1" dirty="0"/>
              <a:t>k</a:t>
            </a:r>
            <a:r>
              <a:rPr lang="en-US" altLang="zh-HK" dirty="0"/>
              <a:t> = 1, 2, …, </a:t>
            </a:r>
            <a:r>
              <a:rPr lang="en-US" altLang="zh-HK" i="1" dirty="0"/>
              <a:t>m</a:t>
            </a:r>
            <a:r>
              <a:rPr lang="en-US" altLang="zh-HK" dirty="0"/>
              <a:t>–2</a:t>
            </a:r>
            <a:r>
              <a:rPr lang="en-US" altLang="zh-HK" dirty="0" smtClean="0"/>
              <a:t>.  The solution is apparently in the curved part of </a:t>
            </a:r>
            <a:r>
              <a:rPr lang="en-US" altLang="zh-HK" dirty="0" smtClean="0">
                <a:sym typeface="Symbol" panose="05050102010706020507" pitchFamily="18" charset="2"/>
              </a:rPr>
              <a:t></a:t>
            </a:r>
            <a:r>
              <a:rPr lang="en-US" altLang="zh-HK" dirty="0" smtClean="0"/>
              <a:t>Ω</a:t>
            </a:r>
            <a:r>
              <a:rPr lang="en-US" altLang="zh-HK" i="1" baseline="-25000" dirty="0" smtClean="0"/>
              <a:t>k</a:t>
            </a:r>
            <a:r>
              <a:rPr lang="en-US" altLang="zh-HK" baseline="-25000" dirty="0" smtClean="0"/>
              <a:t>{3}</a:t>
            </a:r>
            <a:r>
              <a:rPr lang="en-US" altLang="zh-HK" dirty="0" smtClean="0"/>
              <a:t>, that is: </a:t>
            </a:r>
            <a:r>
              <a:rPr lang="en-CA" altLang="en-US" i="1" dirty="0" err="1" smtClean="0">
                <a:sym typeface="Symbol" panose="05050102010706020507" pitchFamily="18" charset="2"/>
              </a:rPr>
              <a:t>g</a:t>
            </a:r>
            <a:r>
              <a:rPr lang="en-CA" altLang="en-US" i="1" baseline="-25000" dirty="0" err="1" smtClean="0">
                <a:sym typeface="Symbol" panose="05050102010706020507" pitchFamily="18" charset="2"/>
              </a:rPr>
              <a:t>t,k</a:t>
            </a:r>
            <a:r>
              <a:rPr lang="en-CA" altLang="en-US" dirty="0" smtClean="0">
                <a:sym typeface="Symbol" panose="05050102010706020507" pitchFamily="18" charset="2"/>
              </a:rPr>
              <a:t>(.) </a:t>
            </a:r>
            <a:r>
              <a:rPr lang="en-US" altLang="zh-HK" dirty="0" smtClean="0"/>
              <a:t> </a:t>
            </a:r>
            <a:r>
              <a:rPr lang="en-US" altLang="zh-HK" dirty="0" smtClean="0">
                <a:sym typeface="Symbol" panose="05050102010706020507" pitchFamily="18" charset="2"/>
              </a:rPr>
              <a:t></a:t>
            </a:r>
            <a:r>
              <a:rPr lang="en-US" altLang="zh-HK" baseline="-25000" dirty="0" smtClean="0">
                <a:sym typeface="Symbol" panose="05050102010706020507" pitchFamily="18" charset="2"/>
              </a:rPr>
              <a:t>c</a:t>
            </a:r>
            <a:r>
              <a:rPr lang="en-US" altLang="zh-HK" dirty="0" smtClean="0"/>
              <a:t>Ω</a:t>
            </a:r>
            <a:r>
              <a:rPr lang="en-US" altLang="zh-HK" i="1" baseline="-25000" dirty="0" smtClean="0"/>
              <a:t>k</a:t>
            </a:r>
            <a:r>
              <a:rPr lang="en-US" altLang="zh-HK" baseline="-25000" dirty="0" smtClean="0"/>
              <a:t>{3}</a:t>
            </a:r>
            <a:r>
              <a:rPr lang="en-US" altLang="zh-HK" dirty="0" smtClean="0"/>
              <a:t>. </a:t>
            </a:r>
          </a:p>
          <a:p>
            <a:pPr marL="808038" lvl="1" indent="-350838"/>
            <a:r>
              <a:rPr lang="en-CA" altLang="zh-HK" dirty="0" smtClean="0">
                <a:sym typeface="Symbol" panose="05050102010706020507" pitchFamily="18" charset="2"/>
              </a:rPr>
              <a:t>Then all solutions in </a:t>
            </a:r>
            <a:r>
              <a:rPr lang="en-CA" altLang="zh-HK" dirty="0" err="1" smtClean="0">
                <a:sym typeface="Symbol" panose="05050102010706020507" pitchFamily="18" charset="2"/>
              </a:rPr>
              <a:t>conv</a:t>
            </a:r>
            <a:r>
              <a:rPr lang="en-CA" altLang="zh-HK" dirty="0" smtClean="0">
                <a:sym typeface="Symbol" panose="05050102010706020507" pitchFamily="18" charset="2"/>
              </a:rPr>
              <a:t>{</a:t>
            </a:r>
            <a:r>
              <a:rPr lang="en-CA" altLang="en-US" i="1" dirty="0" err="1" smtClean="0">
                <a:sym typeface="Symbol" panose="05050102010706020507" pitchFamily="18" charset="2"/>
              </a:rPr>
              <a:t>g</a:t>
            </a:r>
            <a:r>
              <a:rPr lang="en-CA" altLang="en-US" i="1" baseline="-25000" dirty="0" err="1" smtClean="0">
                <a:sym typeface="Symbol" panose="05050102010706020507" pitchFamily="18" charset="2"/>
              </a:rPr>
              <a:t>t,k</a:t>
            </a:r>
            <a:r>
              <a:rPr lang="en-CA" altLang="en-US" dirty="0" smtClean="0">
                <a:sym typeface="Symbol" panose="05050102010706020507" pitchFamily="18" charset="2"/>
              </a:rPr>
              <a:t>(.), </a:t>
            </a:r>
            <a:r>
              <a:rPr lang="en-CA" altLang="en-US" i="1" dirty="0" smtClean="0">
                <a:sym typeface="Symbol" panose="05050102010706020507" pitchFamily="18" charset="2"/>
              </a:rPr>
              <a:t>k</a:t>
            </a:r>
            <a:r>
              <a:rPr lang="en-CA" altLang="en-US" dirty="0" smtClean="0">
                <a:sym typeface="Symbol" panose="05050102010706020507" pitchFamily="18" charset="2"/>
              </a:rPr>
              <a:t> = 1, 2, …, </a:t>
            </a:r>
            <a:r>
              <a:rPr lang="en-CA" altLang="en-US" i="1" dirty="0" smtClean="0">
                <a:sym typeface="Symbol" panose="05050102010706020507" pitchFamily="18" charset="2"/>
              </a:rPr>
              <a:t>m</a:t>
            </a:r>
            <a:r>
              <a:rPr lang="en-CA" altLang="en-US" dirty="0" smtClean="0">
                <a:sym typeface="Symbol" panose="05050102010706020507" pitchFamily="18" charset="2"/>
              </a:rPr>
              <a:t>–</a:t>
            </a:r>
            <a:r>
              <a:rPr lang="en-CA" altLang="en-US" dirty="0" smtClean="0">
                <a:sym typeface="Symbol" panose="05050102010706020507" pitchFamily="18" charset="2"/>
              </a:rPr>
              <a:t>2</a:t>
            </a:r>
            <a:r>
              <a:rPr lang="en-CA" altLang="en-US" dirty="0" smtClean="0">
                <a:sym typeface="Symbol" panose="05050102010706020507" pitchFamily="18" charset="2"/>
              </a:rPr>
              <a:t>} satisfying </a:t>
            </a:r>
            <a:r>
              <a:rPr lang="en-CA" altLang="en-US" i="1" dirty="0">
                <a:sym typeface="Symbol" panose="05050102010706020507" pitchFamily="18" charset="2"/>
              </a:rPr>
              <a:t>f</a:t>
            </a:r>
            <a:r>
              <a:rPr lang="en-CA" altLang="en-US" dirty="0">
                <a:sym typeface="Symbol" panose="05050102010706020507" pitchFamily="18" charset="2"/>
              </a:rPr>
              <a:t>(</a:t>
            </a:r>
            <a:r>
              <a:rPr lang="en-CA" altLang="en-US" i="1" dirty="0">
                <a:sym typeface="Symbol" panose="05050102010706020507" pitchFamily="18" charset="2"/>
              </a:rPr>
              <a:t>t</a:t>
            </a:r>
            <a:r>
              <a:rPr lang="en-CA" altLang="en-US" dirty="0">
                <a:sym typeface="Symbol" panose="05050102010706020507" pitchFamily="18" charset="2"/>
              </a:rPr>
              <a:t>) = </a:t>
            </a:r>
            <a:r>
              <a:rPr lang="en-CA" altLang="en-US" i="1" dirty="0">
                <a:sym typeface="Symbol" panose="05050102010706020507" pitchFamily="18" charset="2"/>
              </a:rPr>
              <a:t>f</a:t>
            </a:r>
            <a:r>
              <a:rPr lang="en-CA" altLang="en-US" dirty="0">
                <a:sym typeface="Symbol" panose="05050102010706020507" pitchFamily="18" charset="2"/>
              </a:rPr>
              <a:t>’(</a:t>
            </a:r>
            <a:r>
              <a:rPr lang="en-CA" altLang="en-US" i="1" dirty="0">
                <a:sym typeface="Symbol" panose="05050102010706020507" pitchFamily="18" charset="2"/>
              </a:rPr>
              <a:t>t</a:t>
            </a:r>
            <a:r>
              <a:rPr lang="en-CA" altLang="en-US" dirty="0">
                <a:sym typeface="Symbol" panose="05050102010706020507" pitchFamily="18" charset="2"/>
              </a:rPr>
              <a:t>) = </a:t>
            </a:r>
            <a:r>
              <a:rPr lang="en-CA" altLang="en-US" dirty="0" smtClean="0">
                <a:sym typeface="Symbol" panose="05050102010706020507" pitchFamily="18" charset="2"/>
              </a:rPr>
              <a:t>0, which should be in the curved part of </a:t>
            </a:r>
            <a:r>
              <a:rPr lang="en-US" altLang="zh-HK" dirty="0" smtClean="0">
                <a:sym typeface="Symbol" panose="05050102010706020507" pitchFamily="18" charset="2"/>
              </a:rPr>
              <a:t></a:t>
            </a:r>
            <a:r>
              <a:rPr lang="en-US" altLang="zh-HK" dirty="0" smtClean="0"/>
              <a:t>Ω</a:t>
            </a:r>
            <a:r>
              <a:rPr lang="en-US" altLang="zh-HK" i="1" baseline="-25000" dirty="0" smtClean="0"/>
              <a:t>m</a:t>
            </a:r>
            <a:r>
              <a:rPr lang="en-US" altLang="zh-HK" dirty="0" smtClean="0"/>
              <a:t>.  </a:t>
            </a:r>
          </a:p>
          <a:p>
            <a:pPr marL="808038" lvl="1" indent="-350838"/>
            <a:r>
              <a:rPr lang="en-CA" altLang="zh-HK" dirty="0" smtClean="0">
                <a:sym typeface="Symbol" panose="05050102010706020507" pitchFamily="18" charset="2"/>
              </a:rPr>
              <a:t>Then the curved part can be expressed as</a:t>
            </a:r>
          </a:p>
          <a:p>
            <a:pPr marL="1493838" lvl="2" indent="-350838"/>
            <a:r>
              <a:rPr lang="en-US" altLang="zh-HK" dirty="0" err="1" smtClean="0"/>
              <a:t>U</a:t>
            </a:r>
            <a:r>
              <a:rPr lang="en-US" altLang="zh-HK" i="1" baseline="-25000" dirty="0" err="1" smtClean="0"/>
              <a:t>t</a:t>
            </a:r>
            <a:r>
              <a:rPr lang="en-US" altLang="zh-HK" baseline="-25000" dirty="0" smtClean="0"/>
              <a:t>&gt;0</a:t>
            </a:r>
            <a:r>
              <a:rPr lang="en-US" altLang="zh-HK" dirty="0" smtClean="0"/>
              <a:t>conv{</a:t>
            </a:r>
            <a:r>
              <a:rPr lang="en-CA" altLang="en-US" i="1" dirty="0" err="1" smtClean="0">
                <a:sym typeface="Symbol" panose="05050102010706020507" pitchFamily="18" charset="2"/>
              </a:rPr>
              <a:t>g</a:t>
            </a:r>
            <a:r>
              <a:rPr lang="en-CA" altLang="en-US" i="1" baseline="-25000" dirty="0" err="1" smtClean="0">
                <a:sym typeface="Symbol" panose="05050102010706020507" pitchFamily="18" charset="2"/>
              </a:rPr>
              <a:t>t,k</a:t>
            </a:r>
            <a:r>
              <a:rPr lang="en-CA" altLang="en-US" dirty="0" smtClean="0">
                <a:sym typeface="Symbol" panose="05050102010706020507" pitchFamily="18" charset="2"/>
              </a:rPr>
              <a:t>(.): </a:t>
            </a:r>
            <a:r>
              <a:rPr lang="en-CA" altLang="en-US" i="1" dirty="0" err="1" smtClean="0">
                <a:sym typeface="Symbol" panose="05050102010706020507" pitchFamily="18" charset="2"/>
              </a:rPr>
              <a:t>g</a:t>
            </a:r>
            <a:r>
              <a:rPr lang="en-CA" altLang="en-US" i="1" baseline="-25000" dirty="0" err="1" smtClean="0">
                <a:sym typeface="Symbol" panose="05050102010706020507" pitchFamily="18" charset="2"/>
              </a:rPr>
              <a:t>t,k</a:t>
            </a:r>
            <a:r>
              <a:rPr lang="en-CA" altLang="en-US" dirty="0">
                <a:sym typeface="Symbol" panose="05050102010706020507" pitchFamily="18" charset="2"/>
              </a:rPr>
              <a:t>(.) </a:t>
            </a:r>
            <a:r>
              <a:rPr lang="en-US" altLang="zh-HK" dirty="0"/>
              <a:t> </a:t>
            </a:r>
            <a:r>
              <a:rPr lang="en-US" altLang="zh-HK" dirty="0">
                <a:sym typeface="Symbol" panose="05050102010706020507" pitchFamily="18" charset="2"/>
              </a:rPr>
              <a:t></a:t>
            </a:r>
            <a:r>
              <a:rPr lang="en-US" altLang="zh-HK" baseline="-25000" dirty="0">
                <a:sym typeface="Symbol" panose="05050102010706020507" pitchFamily="18" charset="2"/>
              </a:rPr>
              <a:t>c</a:t>
            </a:r>
            <a:r>
              <a:rPr lang="en-US" altLang="zh-HK" dirty="0"/>
              <a:t>Ω</a:t>
            </a:r>
            <a:r>
              <a:rPr lang="en-US" altLang="zh-HK" i="1" baseline="-25000" dirty="0"/>
              <a:t>k</a:t>
            </a:r>
            <a:r>
              <a:rPr lang="en-US" altLang="zh-HK" baseline="-25000" dirty="0"/>
              <a:t>{3</a:t>
            </a:r>
            <a:r>
              <a:rPr lang="en-US" altLang="zh-HK" baseline="-25000" dirty="0" smtClean="0"/>
              <a:t>}</a:t>
            </a:r>
            <a:r>
              <a:rPr lang="en-US" altLang="zh-HK" dirty="0" smtClean="0"/>
              <a:t>.</a:t>
            </a:r>
            <a:r>
              <a:rPr lang="en-CA" altLang="en-US" dirty="0" smtClean="0">
                <a:sym typeface="Symbol" panose="05050102010706020507" pitchFamily="18" charset="2"/>
              </a:rPr>
              <a:t> </a:t>
            </a:r>
            <a:r>
              <a:rPr lang="en-CA" altLang="en-US" i="1" dirty="0" smtClean="0">
                <a:sym typeface="Symbol" panose="05050102010706020507" pitchFamily="18" charset="2"/>
              </a:rPr>
              <a:t>k</a:t>
            </a:r>
            <a:r>
              <a:rPr lang="en-CA" altLang="en-US" dirty="0" smtClean="0">
                <a:sym typeface="Symbol" panose="05050102010706020507" pitchFamily="18" charset="2"/>
              </a:rPr>
              <a:t> </a:t>
            </a:r>
            <a:r>
              <a:rPr lang="en-CA" altLang="en-US" dirty="0">
                <a:sym typeface="Symbol" panose="05050102010706020507" pitchFamily="18" charset="2"/>
              </a:rPr>
              <a:t>= 1, 2, …, </a:t>
            </a:r>
            <a:r>
              <a:rPr lang="en-CA" altLang="en-US" i="1" dirty="0" smtClean="0">
                <a:sym typeface="Symbol" panose="05050102010706020507" pitchFamily="18" charset="2"/>
              </a:rPr>
              <a:t>m</a:t>
            </a:r>
            <a:r>
              <a:rPr lang="en-CA" altLang="en-US" dirty="0" smtClean="0">
                <a:sym typeface="Symbol" panose="05050102010706020507" pitchFamily="18" charset="2"/>
              </a:rPr>
              <a:t>–</a:t>
            </a:r>
            <a:r>
              <a:rPr lang="en-CA" altLang="en-US" dirty="0" smtClean="0">
                <a:sym typeface="Symbol" panose="05050102010706020507" pitchFamily="18" charset="2"/>
              </a:rPr>
              <a:t>2</a:t>
            </a:r>
            <a:r>
              <a:rPr lang="en-US" altLang="zh-HK" dirty="0" smtClean="0"/>
              <a:t>}. </a:t>
            </a:r>
            <a:endParaRPr lang="en-US" altLang="en-US" dirty="0"/>
          </a:p>
          <a:p>
            <a:pPr marL="808038" lvl="1" indent="-350838"/>
            <a:endParaRPr lang="en-CA" altLang="zh-HK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6011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38200" y="459736"/>
            <a:ext cx="7467600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tx1"/>
              </a:buClr>
              <a:buSz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4</a:t>
            </a:r>
            <a:r>
              <a:rPr lang="en-US" altLang="zh-CN" sz="3200" dirty="0" smtClean="0">
                <a:ea typeface="宋体" panose="02010600030101010101" pitchFamily="2" charset="-122"/>
              </a:rPr>
              <a:t>. General Case </a:t>
            </a:r>
            <a:r>
              <a:rPr lang="en-US" altLang="en-US" sz="3200" dirty="0">
                <a:sym typeface="Symbol" panose="05050102010706020507" pitchFamily="18" charset="2"/>
              </a:rPr>
              <a:t></a:t>
            </a:r>
            <a:r>
              <a:rPr lang="en-US" altLang="en-US" sz="3200" i="1" baseline="-25000" dirty="0" smtClean="0">
                <a:sym typeface="Symbol" panose="05050102010706020507" pitchFamily="18" charset="2"/>
              </a:rPr>
              <a:t>m</a:t>
            </a:r>
            <a:r>
              <a:rPr lang="en-US" altLang="en-US" sz="2000" i="1" dirty="0" smtClean="0">
                <a:sym typeface="Symbol" panose="05050102010706020507" pitchFamily="18" charset="2"/>
              </a:rPr>
              <a:t> </a:t>
            </a:r>
            <a:r>
              <a:rPr lang="en-US" altLang="en-US" sz="2000" dirty="0" smtClean="0">
                <a:sym typeface="Symbol" panose="05050102010706020507" pitchFamily="18" charset="2"/>
              </a:rPr>
              <a:t>(continued)</a:t>
            </a:r>
            <a:r>
              <a:rPr lang="en-US" altLang="en-US" sz="3200" dirty="0" smtClean="0">
                <a:sym typeface="Symbol" panose="05050102010706020507" pitchFamily="18" charset="2"/>
              </a:rPr>
              <a:t> </a:t>
            </a:r>
            <a:endParaRPr lang="en-US" altLang="en-US" sz="3200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38200" y="1447800"/>
            <a:ext cx="76200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6088" indent="-446088"/>
            <a:r>
              <a:rPr lang="en-US" b="0" dirty="0" smtClean="0">
                <a:sym typeface="Symbol" panose="05050102010706020507" pitchFamily="18" charset="2"/>
              </a:rPr>
              <a:t>Then </a:t>
            </a:r>
            <a:r>
              <a:rPr lang="en-US" b="0" i="1" baseline="-25000" dirty="0"/>
              <a:t>m</a:t>
            </a:r>
            <a:r>
              <a:rPr lang="en-US" b="0" dirty="0"/>
              <a:t> </a:t>
            </a:r>
            <a:r>
              <a:rPr lang="en-US" b="0" dirty="0" smtClean="0"/>
              <a:t>consists of </a:t>
            </a:r>
          </a:p>
          <a:p>
            <a:pPr marL="800100" lvl="2" indent="-342900"/>
            <a:r>
              <a:rPr lang="en-US" sz="2400" b="0" dirty="0" smtClean="0">
                <a:sym typeface="Symbol" panose="05050102010706020507" pitchFamily="18" charset="2"/>
              </a:rPr>
              <a:t></a:t>
            </a:r>
            <a:r>
              <a:rPr lang="en-US" sz="2400" b="0" i="1" baseline="-25000" dirty="0" smtClean="0"/>
              <a:t>m</a:t>
            </a:r>
            <a:r>
              <a:rPr lang="en-US" sz="2400" b="0" baseline="-25000" dirty="0" smtClean="0"/>
              <a:t>–1,</a:t>
            </a:r>
            <a:r>
              <a:rPr lang="en-US" sz="2400" b="0" dirty="0" smtClean="0"/>
              <a:t> </a:t>
            </a:r>
          </a:p>
          <a:p>
            <a:pPr marL="800100" lvl="2" indent="-342900"/>
            <a:r>
              <a:rPr lang="en-US" sz="2400" b="0" dirty="0" smtClean="0">
                <a:sym typeface="Symbol" panose="05050102010706020507" pitchFamily="18" charset="2"/>
              </a:rPr>
              <a:t></a:t>
            </a:r>
            <a:r>
              <a:rPr lang="en-US" sz="2400" b="0" baseline="-25000" dirty="0"/>
              <a:t>2</a:t>
            </a:r>
            <a:r>
              <a:rPr lang="en-US" sz="2400" b="0" dirty="0">
                <a:sym typeface="Symbol" panose="05050102010706020507" pitchFamily="18" charset="2"/>
              </a:rPr>
              <a:t></a:t>
            </a:r>
            <a:r>
              <a:rPr lang="en-US" sz="2400" b="0" i="1" baseline="-25000" dirty="0" smtClean="0"/>
              <a:t>m</a:t>
            </a:r>
            <a:r>
              <a:rPr lang="en-US" sz="2400" dirty="0" smtClean="0"/>
              <a:t>, and </a:t>
            </a:r>
          </a:p>
          <a:p>
            <a:pPr marL="800100" lvl="2" indent="-342900"/>
            <a:r>
              <a:rPr lang="en-US" altLang="zh-HK" sz="2400" b="0" dirty="0" err="1" smtClean="0"/>
              <a:t>U</a:t>
            </a:r>
            <a:r>
              <a:rPr lang="en-US" altLang="zh-HK" sz="2400" b="0" i="1" baseline="-25000" dirty="0" err="1" smtClean="0"/>
              <a:t>t</a:t>
            </a:r>
            <a:r>
              <a:rPr lang="en-US" altLang="zh-HK" sz="2400" b="0" baseline="-25000" dirty="0" smtClean="0"/>
              <a:t>&gt;0</a:t>
            </a:r>
            <a:r>
              <a:rPr lang="en-US" altLang="zh-HK" sz="2400" b="0" dirty="0" smtClean="0"/>
              <a:t>conv{</a:t>
            </a:r>
            <a:r>
              <a:rPr lang="en-CA" altLang="en-US" sz="2400" b="0" i="1" dirty="0" err="1">
                <a:sym typeface="Symbol" panose="05050102010706020507" pitchFamily="18" charset="2"/>
              </a:rPr>
              <a:t>g</a:t>
            </a:r>
            <a:r>
              <a:rPr lang="en-CA" altLang="en-US" sz="2400" b="0" i="1" baseline="-25000" dirty="0" err="1">
                <a:sym typeface="Symbol" panose="05050102010706020507" pitchFamily="18" charset="2"/>
              </a:rPr>
              <a:t>c,t,k</a:t>
            </a:r>
            <a:r>
              <a:rPr lang="en-CA" altLang="en-US" sz="2400" b="0" dirty="0">
                <a:sym typeface="Symbol" panose="05050102010706020507" pitchFamily="18" charset="2"/>
              </a:rPr>
              <a:t>(.): </a:t>
            </a:r>
            <a:r>
              <a:rPr lang="en-CA" altLang="en-US" sz="2400" b="0" i="1" dirty="0" err="1">
                <a:sym typeface="Symbol" panose="05050102010706020507" pitchFamily="18" charset="2"/>
              </a:rPr>
              <a:t>g</a:t>
            </a:r>
            <a:r>
              <a:rPr lang="en-CA" altLang="en-US" sz="2400" b="0" i="1" baseline="-25000" dirty="0" err="1">
                <a:sym typeface="Symbol" panose="05050102010706020507" pitchFamily="18" charset="2"/>
              </a:rPr>
              <a:t>c,t,k</a:t>
            </a:r>
            <a:r>
              <a:rPr lang="en-CA" altLang="en-US" sz="2400" b="0" dirty="0">
                <a:sym typeface="Symbol" panose="05050102010706020507" pitchFamily="18" charset="2"/>
              </a:rPr>
              <a:t>(.) </a:t>
            </a:r>
            <a:r>
              <a:rPr lang="en-US" altLang="zh-HK" sz="2400" b="0" dirty="0"/>
              <a:t> </a:t>
            </a:r>
            <a:r>
              <a:rPr lang="en-US" altLang="zh-HK" sz="2400" b="0" dirty="0">
                <a:sym typeface="Symbol" panose="05050102010706020507" pitchFamily="18" charset="2"/>
              </a:rPr>
              <a:t></a:t>
            </a:r>
            <a:r>
              <a:rPr lang="en-US" altLang="zh-HK" sz="2400" b="0" baseline="-25000" dirty="0">
                <a:sym typeface="Symbol" panose="05050102010706020507" pitchFamily="18" charset="2"/>
              </a:rPr>
              <a:t>c</a:t>
            </a:r>
            <a:r>
              <a:rPr lang="en-US" altLang="zh-HK" sz="2400" b="0" dirty="0"/>
              <a:t>Ω</a:t>
            </a:r>
            <a:r>
              <a:rPr lang="en-US" altLang="zh-HK" sz="2400" b="0" i="1" baseline="-25000" dirty="0"/>
              <a:t>k</a:t>
            </a:r>
            <a:r>
              <a:rPr lang="en-US" altLang="zh-HK" sz="2400" b="0" baseline="-25000" dirty="0"/>
              <a:t>{3}</a:t>
            </a:r>
            <a:r>
              <a:rPr lang="en-US" altLang="zh-HK" sz="2400" b="0" dirty="0"/>
              <a:t>.</a:t>
            </a:r>
            <a:r>
              <a:rPr lang="en-CA" altLang="en-US" sz="2400" b="0" dirty="0">
                <a:sym typeface="Symbol" panose="05050102010706020507" pitchFamily="18" charset="2"/>
              </a:rPr>
              <a:t> </a:t>
            </a:r>
            <a:r>
              <a:rPr lang="en-CA" altLang="en-US" sz="2400" b="0" i="1" dirty="0">
                <a:sym typeface="Symbol" panose="05050102010706020507" pitchFamily="18" charset="2"/>
              </a:rPr>
              <a:t>k</a:t>
            </a:r>
            <a:r>
              <a:rPr lang="en-CA" altLang="en-US" sz="2400" b="0" dirty="0">
                <a:sym typeface="Symbol" panose="05050102010706020507" pitchFamily="18" charset="2"/>
              </a:rPr>
              <a:t> = 1, 2, …, </a:t>
            </a:r>
            <a:r>
              <a:rPr lang="en-CA" altLang="en-US" sz="2400" b="0" i="1" dirty="0">
                <a:sym typeface="Symbol" panose="05050102010706020507" pitchFamily="18" charset="2"/>
              </a:rPr>
              <a:t>m</a:t>
            </a:r>
            <a:r>
              <a:rPr lang="en-CA" altLang="en-US" sz="2400" b="0" dirty="0">
                <a:sym typeface="Symbol" panose="05050102010706020507" pitchFamily="18" charset="2"/>
              </a:rPr>
              <a:t>-2</a:t>
            </a:r>
            <a:r>
              <a:rPr lang="en-US" altLang="zh-HK" sz="2400" b="0" dirty="0"/>
              <a:t>}. </a:t>
            </a:r>
            <a:endParaRPr lang="en-US" altLang="en-US" sz="2400" b="0" dirty="0"/>
          </a:p>
          <a:p>
            <a:pPr marL="446088" indent="-446088"/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426081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838200" y="5334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/>
              <a:t>Outline</a:t>
            </a:r>
            <a:endParaRPr lang="en-CA" altLang="zh-CN" sz="3200">
              <a:ea typeface="宋体" panose="02010600030101010101" pitchFamily="2" charset="-122"/>
            </a:endParaRP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838200" y="1524000"/>
            <a:ext cx="74676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tx1"/>
              </a:buClr>
              <a:buSzTx/>
              <a:buFont typeface="Wingdings" panose="05000000000000000000" pitchFamily="2" charset="2"/>
              <a:buAutoNum type="arabicPeriod"/>
            </a:pPr>
            <a:r>
              <a:rPr lang="en-CA" altLang="en-US" dirty="0" smtClean="0"/>
              <a:t>Introduction</a:t>
            </a:r>
          </a:p>
          <a:p>
            <a:pPr eaLnBrk="1" hangingPunct="1">
              <a:lnSpc>
                <a:spcPct val="120000"/>
              </a:lnSpc>
              <a:buClr>
                <a:schemeClr val="tx1"/>
              </a:buClr>
              <a:buSzTx/>
              <a:buFont typeface="Wingdings" panose="05000000000000000000" pitchFamily="2" charset="2"/>
              <a:buAutoNum type="arabicPeriod"/>
            </a:pPr>
            <a:r>
              <a:rPr lang="en-CA" altLang="en-US" dirty="0" smtClean="0"/>
              <a:t>Problem of Interest</a:t>
            </a:r>
            <a:endParaRPr lang="en-US" altLang="en-US" dirty="0"/>
          </a:p>
          <a:p>
            <a:pPr eaLnBrk="1" hangingPunct="1">
              <a:lnSpc>
                <a:spcPct val="120000"/>
              </a:lnSpc>
              <a:buClr>
                <a:schemeClr val="tx1"/>
              </a:buClr>
              <a:buSzTx/>
              <a:buFont typeface="Wingdings" panose="05000000000000000000" pitchFamily="2" charset="2"/>
              <a:buAutoNum type="arabicPeriod"/>
            </a:pPr>
            <a:r>
              <a:rPr lang="en-US" altLang="en-US" dirty="0" smtClean="0"/>
              <a:t>Examples and Intuition: </a:t>
            </a:r>
            <a:r>
              <a:rPr lang="en-US" altLang="en-US" dirty="0" smtClean="0">
                <a:sym typeface="Symbol" panose="05050102010706020507" pitchFamily="18" charset="2"/>
              </a:rPr>
              <a:t>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1</a:t>
            </a:r>
            <a:r>
              <a:rPr lang="en-US" altLang="en-US" dirty="0" smtClean="0">
                <a:sym typeface="Symbol" panose="05050102010706020507" pitchFamily="18" charset="2"/>
              </a:rPr>
              <a:t>,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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,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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3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en-US" altLang="en-US" dirty="0" smtClean="0">
                <a:sym typeface="Symbol" panose="05050102010706020507" pitchFamily="18" charset="2"/>
              </a:rPr>
              <a:t>and </a:t>
            </a:r>
            <a:r>
              <a:rPr lang="en-US" altLang="en-US" baseline="-25000" dirty="0">
                <a:sym typeface="Symbol" panose="05050102010706020507" pitchFamily="18" charset="2"/>
              </a:rPr>
              <a:t>4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buClr>
                <a:schemeClr val="tx1"/>
              </a:buClr>
              <a:buSzTx/>
              <a:buFont typeface="Wingdings" panose="05000000000000000000" pitchFamily="2" charset="2"/>
              <a:buAutoNum type="arabicPeriod"/>
            </a:pPr>
            <a:r>
              <a:rPr lang="en-US" altLang="en-US" dirty="0" smtClean="0">
                <a:sym typeface="Symbol" panose="05050102010706020507" pitchFamily="18" charset="2"/>
              </a:rPr>
              <a:t>The General </a:t>
            </a:r>
            <a:r>
              <a:rPr lang="en-US" altLang="en-US" dirty="0">
                <a:sym typeface="Symbol" panose="05050102010706020507" pitchFamily="18" charset="2"/>
              </a:rPr>
              <a:t>C</a:t>
            </a:r>
            <a:r>
              <a:rPr lang="en-US" altLang="en-US" dirty="0" smtClean="0">
                <a:sym typeface="Symbol" panose="05050102010706020507" pitchFamily="18" charset="2"/>
              </a:rPr>
              <a:t>ase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</a:t>
            </a:r>
            <a:r>
              <a:rPr lang="en-US" altLang="en-US" i="1" baseline="-25000" dirty="0" smtClean="0">
                <a:sym typeface="Symbol" panose="05050102010706020507" pitchFamily="18" charset="2"/>
              </a:rPr>
              <a:t>m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endParaRPr lang="en-US" altLang="en-US" dirty="0" smtClean="0"/>
          </a:p>
          <a:p>
            <a:pPr eaLnBrk="1" hangingPunct="1">
              <a:lnSpc>
                <a:spcPct val="120000"/>
              </a:lnSpc>
              <a:buClr>
                <a:schemeClr val="tx1"/>
              </a:buClr>
              <a:buSzTx/>
              <a:buFont typeface="Wingdings" panose="05000000000000000000" pitchFamily="2" charset="2"/>
              <a:buAutoNum type="arabicPeriod"/>
            </a:pPr>
            <a:r>
              <a:rPr lang="en-US" altLang="en-US" dirty="0" smtClean="0"/>
              <a:t>Discussion</a:t>
            </a:r>
          </a:p>
          <a:p>
            <a:pPr eaLnBrk="1" hangingPunct="1">
              <a:lnSpc>
                <a:spcPct val="120000"/>
              </a:lnSpc>
              <a:buClr>
                <a:schemeClr val="tx1"/>
              </a:buClr>
              <a:buSzTx/>
              <a:buFont typeface="Wingdings" panose="05000000000000000000" pitchFamily="2" charset="2"/>
              <a:buAutoNum type="arabicPeriod"/>
            </a:pPr>
            <a:endParaRPr lang="en-US" altLang="en-US" dirty="0" smtClean="0"/>
          </a:p>
          <a:p>
            <a:pPr eaLnBrk="1" hangingPunct="1">
              <a:lnSpc>
                <a:spcPct val="120000"/>
              </a:lnSpc>
              <a:buClr>
                <a:schemeClr val="tx1"/>
              </a:buClr>
              <a:buSzTx/>
              <a:buFont typeface="Wingdings" panose="05000000000000000000" pitchFamily="2" charset="2"/>
              <a:buAutoNum type="arabicPeriod"/>
            </a:pPr>
            <a:endParaRPr lang="en-US" altLang="en-US" dirty="0"/>
          </a:p>
          <a:p>
            <a:pPr eaLnBrk="1" hangingPunct="1">
              <a:lnSpc>
                <a:spcPct val="120000"/>
              </a:lnSpc>
              <a:buClr>
                <a:schemeClr val="tx1"/>
              </a:buClr>
              <a:buSzTx/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38200" y="1371600"/>
            <a:ext cx="7467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CA" altLang="en-US" dirty="0" smtClean="0"/>
              <a:t>We still need to give rigorous mathematical proofs</a:t>
            </a:r>
            <a:r>
              <a:rPr lang="en-CA" altLang="en-US" dirty="0" smtClean="0"/>
              <a:t>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CA" altLang="en-US" dirty="0" smtClean="0"/>
              <a:t>Details on </a:t>
            </a:r>
            <a:r>
              <a:rPr lang="en-US" altLang="zh-HK" b="0" dirty="0">
                <a:sym typeface="Symbol" panose="05050102010706020507" pitchFamily="18" charset="2"/>
              </a:rPr>
              <a:t></a:t>
            </a:r>
            <a:r>
              <a:rPr lang="en-US" altLang="zh-HK" b="0" baseline="-25000" dirty="0"/>
              <a:t>2</a:t>
            </a:r>
            <a:r>
              <a:rPr lang="en-US" altLang="zh-HK" b="0" dirty="0">
                <a:sym typeface="Symbol" panose="05050102010706020507" pitchFamily="18" charset="2"/>
              </a:rPr>
              <a:t></a:t>
            </a:r>
            <a:r>
              <a:rPr lang="en-US" altLang="zh-HK" b="0" i="1" baseline="-25000" dirty="0" smtClean="0"/>
              <a:t>m</a:t>
            </a:r>
            <a:r>
              <a:rPr lang="en-US" altLang="zh-HK" dirty="0"/>
              <a:t>.</a:t>
            </a:r>
            <a:endParaRPr lang="en-CA" altLang="en-US" dirty="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CA" altLang="en-US" dirty="0" smtClean="0"/>
              <a:t>Cases with complex </a:t>
            </a:r>
            <a:r>
              <a:rPr lang="en-CA" altLang="en-US" dirty="0" smtClean="0"/>
              <a:t>poles</a:t>
            </a:r>
            <a:r>
              <a:rPr lang="en-CA" altLang="en-US" dirty="0"/>
              <a:t> </a:t>
            </a:r>
            <a:r>
              <a:rPr lang="en-CA" altLang="en-US" dirty="0" smtClean="0"/>
              <a:t>(might be similar?)</a:t>
            </a:r>
            <a:endParaRPr lang="en-CA" altLang="en-US" dirty="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CA" altLang="en-US" dirty="0" smtClean="0"/>
              <a:t>What are the potential applications?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CA" altLang="en-US" dirty="0" smtClean="0"/>
              <a:t>To check whether or not </a:t>
            </a:r>
            <a:r>
              <a:rPr lang="en-US" altLang="zh-CN" b="1" dirty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a </a:t>
            </a:r>
            <a:r>
              <a:rPr lang="en-US" altLang="zh-CN" dirty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altLang="zh-HK" dirty="0"/>
              <a:t>(</a:t>
            </a:r>
            <a:r>
              <a:rPr lang="en-US" altLang="zh-HK" i="1" dirty="0"/>
              <a:t>a</a:t>
            </a:r>
            <a:r>
              <a:rPr lang="en-US" altLang="zh-HK" baseline="-25000" dirty="0"/>
              <a:t>1</a:t>
            </a:r>
            <a:r>
              <a:rPr lang="en-US" altLang="zh-HK" dirty="0"/>
              <a:t>, </a:t>
            </a:r>
            <a:r>
              <a:rPr lang="en-US" altLang="zh-HK" i="1" dirty="0"/>
              <a:t>a</a:t>
            </a:r>
            <a:r>
              <a:rPr lang="en-US" altLang="zh-HK" baseline="-25000" dirty="0"/>
              <a:t>2</a:t>
            </a:r>
            <a:r>
              <a:rPr lang="en-US" altLang="zh-HK" dirty="0"/>
              <a:t>, …, </a:t>
            </a:r>
            <a:r>
              <a:rPr lang="en-US" altLang="zh-HK" i="1" dirty="0"/>
              <a:t>a</a:t>
            </a:r>
            <a:r>
              <a:rPr lang="en-US" altLang="zh-HK" i="1" baseline="-25000" dirty="0"/>
              <a:t>m</a:t>
            </a:r>
            <a:r>
              <a:rPr lang="en-US" altLang="zh-HK" dirty="0"/>
              <a:t>) </a:t>
            </a:r>
            <a:r>
              <a:rPr lang="en-US" altLang="zh-HK" dirty="0" smtClean="0"/>
              <a:t>represents a probability distribution. </a:t>
            </a:r>
            <a:endParaRPr lang="en-CA" altLang="en-US" dirty="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  <a:defRPr/>
            </a:pPr>
            <a:endParaRPr lang="en-US" altLang="en-US" sz="2200" dirty="0" smtClean="0"/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en-US" altLang="en-US" sz="2200" dirty="0" smtClean="0"/>
          </a:p>
          <a:p>
            <a:pPr eaLnBrk="1" hangingPunct="1">
              <a:spcBef>
                <a:spcPct val="0"/>
              </a:spcBef>
              <a:defRPr/>
            </a:pPr>
            <a:endParaRPr lang="en-US" altLang="en-US" sz="2000" b="0" dirty="0" smtClean="0"/>
          </a:p>
          <a:p>
            <a:pPr lvl="1" eaLnBrk="1" hangingPunct="1">
              <a:lnSpc>
                <a:spcPct val="110000"/>
              </a:lnSpc>
              <a:spcBef>
                <a:spcPct val="40000"/>
              </a:spcBef>
              <a:defRPr/>
            </a:pPr>
            <a:endParaRPr lang="en-US" altLang="en-US" sz="1800" dirty="0" smtClean="0">
              <a:sym typeface="Symbol" panose="05050102010706020507" pitchFamily="18" charset="2"/>
            </a:endParaRPr>
          </a:p>
          <a:p>
            <a:pPr lvl="1" eaLnBrk="1" hangingPunct="1">
              <a:lnSpc>
                <a:spcPct val="110000"/>
              </a:lnSpc>
              <a:spcBef>
                <a:spcPct val="40000"/>
              </a:spcBef>
              <a:defRPr/>
            </a:pPr>
            <a:endParaRPr lang="en-US" altLang="en-US" sz="1800" dirty="0" smtClean="0">
              <a:sym typeface="Symbol" panose="05050102010706020507" pitchFamily="18" charset="2"/>
            </a:endParaRPr>
          </a:p>
          <a:p>
            <a:pPr lvl="1" eaLnBrk="1" hangingPunct="1">
              <a:lnSpc>
                <a:spcPct val="110000"/>
              </a:lnSpc>
              <a:spcBef>
                <a:spcPct val="40000"/>
              </a:spcBef>
              <a:defRPr/>
            </a:pPr>
            <a:endParaRPr lang="en-US" altLang="en-US" sz="1800" dirty="0" smtClean="0">
              <a:sym typeface="Symbol" panose="05050102010706020507" pitchFamily="18" charset="2"/>
            </a:endParaRPr>
          </a:p>
          <a:p>
            <a:pPr lvl="1" eaLnBrk="1" hangingPunct="1">
              <a:lnSpc>
                <a:spcPct val="110000"/>
              </a:lnSpc>
              <a:spcBef>
                <a:spcPct val="40000"/>
              </a:spcBef>
              <a:defRPr/>
            </a:pPr>
            <a:endParaRPr lang="en-US" altLang="en-US" sz="1800" dirty="0" smtClean="0">
              <a:sym typeface="Symbol" panose="05050102010706020507" pitchFamily="18" charset="2"/>
            </a:endParaRPr>
          </a:p>
          <a:p>
            <a:pPr lvl="1" eaLnBrk="1" hangingPunct="1">
              <a:lnSpc>
                <a:spcPct val="110000"/>
              </a:lnSpc>
              <a:spcBef>
                <a:spcPct val="40000"/>
              </a:spcBef>
              <a:defRPr/>
            </a:pPr>
            <a:endParaRPr lang="en-US" altLang="en-US" sz="1800" dirty="0" smtClean="0">
              <a:sym typeface="Symbol" panose="05050102010706020507" pitchFamily="18" charset="2"/>
            </a:endParaRPr>
          </a:p>
          <a:p>
            <a:pPr lvl="1" eaLnBrk="1" hangingPunct="1">
              <a:lnSpc>
                <a:spcPct val="110000"/>
              </a:lnSpc>
              <a:spcBef>
                <a:spcPct val="40000"/>
              </a:spcBef>
              <a:defRPr/>
            </a:pPr>
            <a:endParaRPr lang="en-US" altLang="en-US" sz="1800" dirty="0" smtClean="0">
              <a:sym typeface="Symbol" panose="05050102010706020507" pitchFamily="18" charset="2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38200" y="5334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dirty="0" smtClean="0">
                <a:ea typeface="宋体" panose="02010600030101010101" pitchFamily="2" charset="-122"/>
              </a:rPr>
              <a:t>5. Discussion</a:t>
            </a:r>
            <a:endParaRPr lang="en-CA" altLang="zh-CN" sz="3200" i="1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030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286000" y="1219200"/>
            <a:ext cx="4724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 b="0" dirty="0">
                <a:latin typeface="Elephant" panose="02020904090505020303" pitchFamily="18" charset="0"/>
              </a:rPr>
              <a:t>Thank you very much!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 b="0" dirty="0">
                <a:latin typeface="Elephant" panose="02020904090505020303" pitchFamily="18" charset="0"/>
              </a:rPr>
              <a:t> Any question?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38200" y="2895600"/>
            <a:ext cx="74676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zh-HK" sz="2000" b="0" dirty="0" err="1"/>
              <a:t>Dehon</a:t>
            </a:r>
            <a:r>
              <a:rPr lang="en-US" altLang="zh-HK" sz="2000" b="0" dirty="0"/>
              <a:t>, M.; </a:t>
            </a:r>
            <a:r>
              <a:rPr lang="en-US" altLang="zh-HK" sz="2000" b="0" dirty="0" err="1"/>
              <a:t>Latouche</a:t>
            </a:r>
            <a:r>
              <a:rPr lang="en-US" altLang="zh-HK" sz="2000" b="0" dirty="0"/>
              <a:t>, G. A geometric interpretation of the relations between the exponential and generalized </a:t>
            </a:r>
            <a:r>
              <a:rPr lang="en-US" altLang="zh-HK" sz="2000" b="0" dirty="0" err="1"/>
              <a:t>Erlang</a:t>
            </a:r>
            <a:r>
              <a:rPr lang="en-US" altLang="zh-HK" sz="2000" b="0" dirty="0"/>
              <a:t> distributions. </a:t>
            </a:r>
            <a:r>
              <a:rPr lang="en-US" altLang="zh-HK" sz="2000" b="0" i="1" dirty="0"/>
              <a:t>Advances in Applied Probability. </a:t>
            </a:r>
            <a:r>
              <a:rPr lang="en-US" altLang="zh-HK" sz="2000" b="0" dirty="0"/>
              <a:t>1982, 14, 885-897.</a:t>
            </a:r>
            <a:endParaRPr lang="zh-TW" altLang="zh-HK" sz="2000" b="0" dirty="0"/>
          </a:p>
          <a:p>
            <a:pPr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zh-HK" sz="2000" b="0" dirty="0"/>
              <a:t>Fackrell, M. Characterization of Matrix-exponential Distributions. PhD thesis, School of Applied Mathematics, University of Adelaide, South Australia, 2003.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zh-HK" sz="2000" b="0" dirty="0" smtClean="0"/>
              <a:t>Bean</a:t>
            </a:r>
            <a:r>
              <a:rPr lang="en-US" altLang="zh-HK" sz="2000" b="0" dirty="0"/>
              <a:t>, N.; Fackrell, M.; Taylor, P. Characterization of matrix-exponential distributions. </a:t>
            </a:r>
            <a:r>
              <a:rPr lang="en-US" altLang="zh-HK" sz="2000" b="0" i="1" dirty="0"/>
              <a:t>Stochastic Models</a:t>
            </a:r>
            <a:r>
              <a:rPr lang="en-US" altLang="zh-HK" sz="2000" b="0" dirty="0"/>
              <a:t>, 2008, Vol 24 (3), 339-363</a:t>
            </a:r>
            <a:r>
              <a:rPr lang="en-US" altLang="zh-HK" sz="2000" b="0" dirty="0" smtClean="0"/>
              <a:t>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defRPr/>
            </a:pPr>
            <a:endParaRPr lang="zh-TW" altLang="zh-HK" dirty="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  <a:defRPr/>
            </a:pPr>
            <a:endParaRPr lang="zh-TW" altLang="zh-HK" dirty="0"/>
          </a:p>
          <a:p>
            <a:pPr eaLnBrk="1" hangingPunct="1">
              <a:spcBef>
                <a:spcPct val="0"/>
              </a:spcBef>
              <a:spcAft>
                <a:spcPts val="600"/>
              </a:spcAft>
              <a:defRPr/>
            </a:pPr>
            <a:endParaRPr lang="en-CA" altLang="zh-HK" sz="1800" b="0" dirty="0">
              <a:latin typeface="+mn-ea"/>
            </a:endParaRP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en-US" altLang="en-US" sz="1800" b="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52377" y="1295400"/>
            <a:ext cx="7467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CA" altLang="zh-HK" sz="2000" b="0" i="1" dirty="0" smtClean="0">
                <a:sym typeface="Symbol" panose="05050102010706020507" pitchFamily="18" charset="2"/>
              </a:rPr>
              <a:t>m </a:t>
            </a:r>
            <a:r>
              <a:rPr lang="en-CA" altLang="zh-HK" sz="2000" b="0" i="1" dirty="0">
                <a:sym typeface="Symbol" panose="05050102010706020507" pitchFamily="18" charset="2"/>
              </a:rPr>
              <a:t>= </a:t>
            </a:r>
            <a:r>
              <a:rPr lang="en-CA" altLang="zh-HK" sz="2000" b="0" dirty="0">
                <a:sym typeface="Symbol" panose="05050102010706020507" pitchFamily="18" charset="2"/>
              </a:rPr>
              <a:t>3</a:t>
            </a:r>
            <a:r>
              <a:rPr lang="en-CA" altLang="zh-HK" sz="2000" b="0" dirty="0" smtClean="0">
                <a:sym typeface="Symbol" panose="05050102010706020507" pitchFamily="18" charset="2"/>
              </a:rPr>
              <a:t>:  </a:t>
            </a:r>
            <a:r>
              <a:rPr lang="en-CA" altLang="zh-HK" sz="2000" b="0" i="1" dirty="0">
                <a:sym typeface="Symbol" panose="05050102010706020507" pitchFamily="18" charset="2"/>
              </a:rPr>
              <a:t></a:t>
            </a:r>
            <a:r>
              <a:rPr lang="en-CA" altLang="zh-HK" sz="2000" b="0" dirty="0">
                <a:sym typeface="Symbol" panose="05050102010706020507" pitchFamily="18" charset="2"/>
              </a:rPr>
              <a:t>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) = </a:t>
            </a:r>
            <a:r>
              <a:rPr lang="en-CA" altLang="zh-HK" sz="2000" b="0" i="1" dirty="0">
                <a:sym typeface="Symbol" panose="05050102010706020507" pitchFamily="18" charset="2"/>
              </a:rPr>
              <a:t>a</a:t>
            </a:r>
            <a:r>
              <a:rPr lang="en-CA" altLang="zh-HK" sz="2000" b="0" dirty="0">
                <a:sym typeface="Symbol" panose="05050102010706020507" pitchFamily="18" charset="2"/>
              </a:rPr>
              <a:t>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)/(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>
                <a:sym typeface="Symbol" panose="05050102010706020507" pitchFamily="18" charset="2"/>
              </a:rPr>
              <a:t>1</a:t>
            </a:r>
            <a:r>
              <a:rPr lang="en-CA" altLang="zh-HK" sz="2000" b="0" dirty="0" smtClean="0">
                <a:sym typeface="Symbol" panose="05050102010706020507" pitchFamily="18" charset="2"/>
              </a:rPr>
              <a:t>)(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 smtClean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 smtClean="0">
                <a:sym typeface="Symbol" panose="05050102010706020507" pitchFamily="18" charset="2"/>
              </a:rPr>
              <a:t>2</a:t>
            </a:r>
            <a:r>
              <a:rPr lang="en-CA" altLang="zh-HK" sz="2000" b="0" dirty="0" smtClean="0">
                <a:sym typeface="Symbol" panose="05050102010706020507" pitchFamily="18" charset="2"/>
              </a:rPr>
              <a:t>)(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 smtClean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 smtClean="0">
                <a:sym typeface="Symbol" panose="05050102010706020507" pitchFamily="18" charset="2"/>
              </a:rPr>
              <a:t>3</a:t>
            </a:r>
            <a:r>
              <a:rPr lang="en-CA" altLang="zh-HK" sz="2000" b="0" dirty="0" smtClean="0">
                <a:sym typeface="Symbol" panose="05050102010706020507" pitchFamily="18" charset="2"/>
              </a:rPr>
              <a:t>)</a:t>
            </a:r>
            <a:endParaRPr lang="en-CA" altLang="zh-HK" sz="2000" b="0" dirty="0">
              <a:sym typeface="Symbol" panose="05050102010706020507" pitchFamily="18" charset="2"/>
            </a:endParaRP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US" altLang="zh-HK" dirty="0" smtClean="0">
                <a:sym typeface="Symbol" panose="05050102010706020507" pitchFamily="18" charset="2"/>
              </a:rPr>
              <a:t>The curved portion of the</a:t>
            </a:r>
            <a:r>
              <a:rPr lang="en-US" altLang="zh-HK" dirty="0" smtClean="0"/>
              <a:t> </a:t>
            </a:r>
            <a:r>
              <a:rPr lang="en-US" altLang="zh-HK" dirty="0"/>
              <a:t>ice-cream </a:t>
            </a:r>
            <a:r>
              <a:rPr lang="en-US" altLang="zh-HK" dirty="0" smtClean="0"/>
              <a:t>cone:</a:t>
            </a:r>
          </a:p>
          <a:p>
            <a:pPr lvl="2" eaLnBrk="1" hangingPunct="1">
              <a:lnSpc>
                <a:spcPct val="110000"/>
              </a:lnSpc>
              <a:spcBef>
                <a:spcPts val="1200"/>
              </a:spcBef>
              <a:buSzPct val="100000"/>
            </a:pPr>
            <a:r>
              <a:rPr lang="en-CA" altLang="zh-HK" dirty="0"/>
              <a:t> </a:t>
            </a:r>
            <a:r>
              <a:rPr lang="en-CA" altLang="zh-HK" dirty="0" smtClean="0"/>
              <a:t> For any </a:t>
            </a:r>
            <a:r>
              <a:rPr lang="en-CA" altLang="zh-HK" i="1" dirty="0" smtClean="0"/>
              <a:t>f</a:t>
            </a:r>
            <a:r>
              <a:rPr lang="en-CA" altLang="zh-HK" dirty="0" smtClean="0"/>
              <a:t>(</a:t>
            </a:r>
            <a:r>
              <a:rPr lang="en-CA" altLang="zh-HK" i="1" dirty="0"/>
              <a:t>.</a:t>
            </a:r>
            <a:r>
              <a:rPr lang="en-CA" altLang="zh-HK" dirty="0" smtClean="0"/>
              <a:t>) on the curve, there exists (at least one) </a:t>
            </a:r>
            <a:r>
              <a:rPr lang="en-CA" altLang="zh-HK" i="1" dirty="0" smtClean="0"/>
              <a:t>t</a:t>
            </a:r>
            <a:r>
              <a:rPr lang="en-CA" altLang="zh-HK" dirty="0" smtClean="0"/>
              <a:t> &gt; 0 such that </a:t>
            </a:r>
            <a:r>
              <a:rPr lang="en-CA" altLang="zh-HK" i="1" dirty="0" smtClean="0"/>
              <a:t>f</a:t>
            </a:r>
            <a:r>
              <a:rPr lang="en-CA" altLang="zh-HK" dirty="0" smtClean="0"/>
              <a:t>(</a:t>
            </a:r>
            <a:r>
              <a:rPr lang="en-CA" altLang="zh-HK" i="1" dirty="0" smtClean="0"/>
              <a:t>t</a:t>
            </a:r>
            <a:r>
              <a:rPr lang="en-CA" altLang="zh-HK" dirty="0" smtClean="0"/>
              <a:t>) = 0. </a:t>
            </a:r>
          </a:p>
          <a:p>
            <a:pPr lvl="2" eaLnBrk="1" hangingPunct="1">
              <a:lnSpc>
                <a:spcPct val="110000"/>
              </a:lnSpc>
              <a:spcBef>
                <a:spcPts val="1200"/>
              </a:spcBef>
              <a:buSzPct val="100000"/>
            </a:pPr>
            <a:r>
              <a:rPr lang="en-CA" altLang="zh-HK" dirty="0"/>
              <a:t> </a:t>
            </a:r>
            <a:r>
              <a:rPr lang="en-CA" altLang="zh-HK" dirty="0" smtClean="0"/>
              <a:t> The curve is generated by letting </a:t>
            </a:r>
            <a:r>
              <a:rPr lang="en-CA" altLang="zh-HK" i="1" dirty="0" smtClean="0"/>
              <a:t>t</a:t>
            </a:r>
            <a:r>
              <a:rPr lang="en-CA" altLang="zh-HK" dirty="0" smtClean="0"/>
              <a:t> to go from 0 to infinity.  (An explicit formula is </a:t>
            </a:r>
            <a:r>
              <a:rPr lang="en-CA" altLang="zh-HK" dirty="0" smtClean="0"/>
              <a:t>given in </a:t>
            </a:r>
            <a:r>
              <a:rPr lang="en-CA" altLang="zh-HK" dirty="0" err="1" smtClean="0"/>
              <a:t>Dohen</a:t>
            </a:r>
            <a:r>
              <a:rPr lang="en-CA" altLang="zh-HK" dirty="0" smtClean="0"/>
              <a:t> and </a:t>
            </a:r>
            <a:r>
              <a:rPr lang="en-CA" altLang="zh-HK" dirty="0" err="1" smtClean="0"/>
              <a:t>Latouche</a:t>
            </a:r>
            <a:r>
              <a:rPr lang="en-CA" altLang="zh-HK" dirty="0" smtClean="0"/>
              <a:t> (1982))</a:t>
            </a:r>
            <a:endParaRPr lang="en-US" altLang="zh-HK" dirty="0"/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endParaRPr lang="en-US" altLang="zh-HK" sz="1800" dirty="0" smtClean="0"/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endParaRPr lang="en-CA" altLang="zh-HK" sz="1800" dirty="0" smtClean="0"/>
          </a:p>
          <a:p>
            <a:pPr marL="457200" lvl="1" indent="0" eaLnBrk="1" hangingPunct="1">
              <a:lnSpc>
                <a:spcPct val="110000"/>
              </a:lnSpc>
              <a:spcBef>
                <a:spcPct val="60000"/>
              </a:spcBef>
              <a:buSzPct val="100000"/>
              <a:buNone/>
            </a:pPr>
            <a:r>
              <a:rPr lang="en-CA" altLang="zh-HK" sz="1800" dirty="0"/>
              <a:t> </a:t>
            </a:r>
            <a:endParaRPr lang="en-US" altLang="zh-HK" sz="1800" dirty="0" smtClean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38200" y="528638"/>
            <a:ext cx="7467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3</a:t>
            </a:r>
            <a:r>
              <a:rPr lang="en-US" altLang="zh-CN" sz="3200" dirty="0" smtClean="0">
                <a:ea typeface="宋体" panose="02010600030101010101" pitchFamily="2" charset="-122"/>
              </a:rPr>
              <a:t>. Examples and Intuition</a:t>
            </a:r>
            <a:r>
              <a:rPr lang="en-US" altLang="zh-CN" sz="2000" dirty="0" smtClean="0">
                <a:ea typeface="宋体" panose="02010600030101010101" pitchFamily="2" charset="-122"/>
              </a:rPr>
              <a:t> (continued)</a:t>
            </a:r>
            <a:r>
              <a:rPr lang="en-US" altLang="zh-CN" sz="3200" dirty="0" smtClean="0">
                <a:ea typeface="宋体" panose="02010600030101010101" pitchFamily="2" charset="-122"/>
              </a:rPr>
              <a:t> </a:t>
            </a:r>
            <a:endParaRPr lang="en-CA" altLang="zh-CN" sz="3200" dirty="0">
              <a:ea typeface="宋体" panose="02010600030101010101" pitchFamily="2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886200"/>
            <a:ext cx="6248400" cy="266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31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38200" y="1371600"/>
            <a:ext cx="7467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CA" altLang="zh-HK" sz="2000" b="0" i="1" dirty="0" smtClean="0">
                <a:sym typeface="Symbol" panose="05050102010706020507" pitchFamily="18" charset="2"/>
              </a:rPr>
              <a:t>m </a:t>
            </a:r>
            <a:r>
              <a:rPr lang="en-CA" altLang="zh-HK" sz="2000" b="0" i="1" dirty="0">
                <a:sym typeface="Symbol" panose="05050102010706020507" pitchFamily="18" charset="2"/>
              </a:rPr>
              <a:t>= </a:t>
            </a:r>
            <a:r>
              <a:rPr lang="en-CA" altLang="zh-HK" sz="2000" b="0" dirty="0">
                <a:sym typeface="Symbol" panose="05050102010706020507" pitchFamily="18" charset="2"/>
              </a:rPr>
              <a:t>3</a:t>
            </a:r>
            <a:r>
              <a:rPr lang="en-CA" altLang="zh-HK" sz="2000" b="0" dirty="0" smtClean="0">
                <a:sym typeface="Symbol" panose="05050102010706020507" pitchFamily="18" charset="2"/>
              </a:rPr>
              <a:t>:  </a:t>
            </a:r>
            <a:r>
              <a:rPr lang="en-CA" altLang="zh-HK" sz="2000" b="0" i="1" dirty="0">
                <a:sym typeface="Symbol" panose="05050102010706020507" pitchFamily="18" charset="2"/>
              </a:rPr>
              <a:t></a:t>
            </a:r>
            <a:r>
              <a:rPr lang="en-CA" altLang="zh-HK" sz="2000" b="0" dirty="0">
                <a:sym typeface="Symbol" panose="05050102010706020507" pitchFamily="18" charset="2"/>
              </a:rPr>
              <a:t>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) = </a:t>
            </a:r>
            <a:r>
              <a:rPr lang="en-CA" altLang="zh-HK" sz="2000" b="0" i="1" dirty="0">
                <a:sym typeface="Symbol" panose="05050102010706020507" pitchFamily="18" charset="2"/>
              </a:rPr>
              <a:t>a</a:t>
            </a:r>
            <a:r>
              <a:rPr lang="en-CA" altLang="zh-HK" sz="2000" b="0" dirty="0">
                <a:sym typeface="Symbol" panose="05050102010706020507" pitchFamily="18" charset="2"/>
              </a:rPr>
              <a:t>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)/(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>
                <a:sym typeface="Symbol" panose="05050102010706020507" pitchFamily="18" charset="2"/>
              </a:rPr>
              <a:t>1</a:t>
            </a:r>
            <a:r>
              <a:rPr lang="en-CA" altLang="zh-HK" sz="2000" b="0" dirty="0" smtClean="0">
                <a:sym typeface="Symbol" panose="05050102010706020507" pitchFamily="18" charset="2"/>
              </a:rPr>
              <a:t>)(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 smtClean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 smtClean="0">
                <a:sym typeface="Symbol" panose="05050102010706020507" pitchFamily="18" charset="2"/>
              </a:rPr>
              <a:t>2</a:t>
            </a:r>
            <a:r>
              <a:rPr lang="en-CA" altLang="zh-HK" sz="2000" b="0" dirty="0" smtClean="0">
                <a:sym typeface="Symbol" panose="05050102010706020507" pitchFamily="18" charset="2"/>
              </a:rPr>
              <a:t>)(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 smtClean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 smtClean="0">
                <a:sym typeface="Symbol" panose="05050102010706020507" pitchFamily="18" charset="2"/>
              </a:rPr>
              <a:t>3</a:t>
            </a:r>
            <a:r>
              <a:rPr lang="en-CA" altLang="zh-HK" sz="2000" b="0" dirty="0" smtClean="0">
                <a:sym typeface="Symbol" panose="05050102010706020507" pitchFamily="18" charset="2"/>
              </a:rPr>
              <a:t>)</a:t>
            </a:r>
            <a:endParaRPr lang="en-CA" altLang="zh-HK" sz="2000" b="0" dirty="0">
              <a:sym typeface="Symbol" panose="05050102010706020507" pitchFamily="18" charset="2"/>
            </a:endParaRP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US" altLang="zh-HK" sz="1800" b="1" dirty="0" smtClean="0"/>
              <a:t>Edges</a:t>
            </a:r>
            <a:r>
              <a:rPr lang="en-US" altLang="zh-HK" sz="1800" dirty="0" smtClean="0"/>
              <a:t>: </a:t>
            </a:r>
          </a:p>
          <a:p>
            <a:pPr marL="1257300" lvl="2" indent="-342900" eaLnBrk="1" hangingPunct="1">
              <a:lnSpc>
                <a:spcPct val="110000"/>
              </a:lnSpc>
              <a:spcBef>
                <a:spcPct val="60000"/>
              </a:spcBef>
              <a:buSzPct val="100000"/>
              <a:buFont typeface="+mj-lt"/>
              <a:buAutoNum type="arabicPeriod"/>
            </a:pPr>
            <a:r>
              <a:rPr lang="en-CA" altLang="zh-HK" sz="1800" dirty="0" smtClean="0"/>
              <a:t> </a:t>
            </a:r>
            <a:r>
              <a:rPr lang="en-US" altLang="zh-HK" sz="1800" i="1" dirty="0" smtClean="0"/>
              <a:t>p </a:t>
            </a:r>
            <a:r>
              <a:rPr lang="en-US" altLang="zh-HK" sz="1800" i="1" dirty="0"/>
              <a:t>f</a:t>
            </a:r>
            <a:r>
              <a:rPr lang="en-US" altLang="zh-HK" sz="1800" baseline="-25000" dirty="0"/>
              <a:t>1</a:t>
            </a:r>
            <a:r>
              <a:rPr lang="en-US" altLang="zh-HK" sz="1800" dirty="0"/>
              <a:t>(</a:t>
            </a:r>
            <a:r>
              <a:rPr lang="en-US" altLang="zh-HK" sz="1800" i="1" dirty="0"/>
              <a:t>t</a:t>
            </a:r>
            <a:r>
              <a:rPr lang="en-US" altLang="zh-HK" sz="1800" dirty="0"/>
              <a:t>) + (1 – </a:t>
            </a:r>
            <a:r>
              <a:rPr lang="en-US" altLang="zh-HK" sz="1800" i="1" dirty="0" smtClean="0"/>
              <a:t>p</a:t>
            </a:r>
            <a:r>
              <a:rPr lang="en-US" altLang="zh-HK" sz="1800" dirty="0" smtClean="0"/>
              <a:t>)</a:t>
            </a:r>
            <a:r>
              <a:rPr lang="en-US" altLang="zh-HK" sz="1800" i="1" dirty="0" smtClean="0"/>
              <a:t>f</a:t>
            </a:r>
            <a:r>
              <a:rPr lang="en-US" altLang="zh-HK" sz="1800" baseline="-25000" dirty="0" smtClean="0"/>
              <a:t>12</a:t>
            </a:r>
            <a:r>
              <a:rPr lang="en-US" altLang="zh-HK" sz="1800" dirty="0" smtClean="0"/>
              <a:t>(</a:t>
            </a:r>
            <a:r>
              <a:rPr lang="en-US" altLang="zh-HK" sz="1800" i="1" dirty="0" smtClean="0"/>
              <a:t>t</a:t>
            </a:r>
            <a:r>
              <a:rPr lang="en-US" altLang="zh-HK" sz="1800" dirty="0" smtClean="0"/>
              <a:t>):  Not expandable (i.e., 0 </a:t>
            </a:r>
            <a:r>
              <a:rPr lang="en-US" altLang="zh-HK" sz="1800" dirty="0" smtClean="0">
                <a:sym typeface="Symbol" panose="05050102010706020507" pitchFamily="18" charset="2"/>
              </a:rPr>
              <a:t> </a:t>
            </a:r>
            <a:r>
              <a:rPr lang="en-US" altLang="zh-HK" sz="1800" i="1" dirty="0" smtClean="0"/>
              <a:t>p</a:t>
            </a:r>
            <a:r>
              <a:rPr lang="en-US" altLang="zh-HK" sz="1800" dirty="0" smtClean="0"/>
              <a:t> </a:t>
            </a:r>
            <a:r>
              <a:rPr lang="en-US" altLang="zh-HK" sz="1800" dirty="0" smtClean="0">
                <a:sym typeface="Symbol" panose="05050102010706020507" pitchFamily="18" charset="2"/>
              </a:rPr>
              <a:t> </a:t>
            </a:r>
            <a:r>
              <a:rPr lang="en-US" altLang="zh-HK" sz="1800" dirty="0" smtClean="0"/>
              <a:t>1)</a:t>
            </a:r>
          </a:p>
          <a:p>
            <a:pPr marL="1257300" lvl="2" indent="-342900" eaLnBrk="1" hangingPunct="1">
              <a:lnSpc>
                <a:spcPct val="110000"/>
              </a:lnSpc>
              <a:spcBef>
                <a:spcPct val="60000"/>
              </a:spcBef>
              <a:buSzPct val="100000"/>
              <a:buFont typeface="+mj-lt"/>
              <a:buAutoNum type="arabicPeriod"/>
            </a:pPr>
            <a:r>
              <a:rPr lang="en-US" altLang="zh-HK" sz="1800" i="1" dirty="0" smtClean="0"/>
              <a:t>p</a:t>
            </a:r>
            <a:r>
              <a:rPr lang="en-US" altLang="zh-HK" sz="1800" baseline="-25000" dirty="0" smtClean="0"/>
              <a:t> </a:t>
            </a:r>
            <a:r>
              <a:rPr lang="en-US" altLang="zh-HK" sz="1800" i="1" dirty="0" smtClean="0"/>
              <a:t>f</a:t>
            </a:r>
            <a:r>
              <a:rPr lang="en-US" altLang="zh-HK" sz="1800" baseline="-25000" dirty="0" smtClean="0"/>
              <a:t>1</a:t>
            </a:r>
            <a:r>
              <a:rPr lang="en-US" altLang="zh-HK" sz="1800" dirty="0" smtClean="0"/>
              <a:t>(</a:t>
            </a:r>
            <a:r>
              <a:rPr lang="en-US" altLang="zh-HK" sz="1800" i="1" dirty="0" smtClean="0"/>
              <a:t>t</a:t>
            </a:r>
            <a:r>
              <a:rPr lang="en-US" altLang="zh-HK" sz="1800" dirty="0"/>
              <a:t>) + (1 – </a:t>
            </a:r>
            <a:r>
              <a:rPr lang="en-US" altLang="zh-HK" sz="1800" i="1" dirty="0" smtClean="0"/>
              <a:t>p</a:t>
            </a:r>
            <a:r>
              <a:rPr lang="en-US" altLang="zh-HK" sz="1800" dirty="0" smtClean="0"/>
              <a:t>) </a:t>
            </a:r>
            <a:r>
              <a:rPr lang="en-US" altLang="zh-HK" sz="1800" i="1" dirty="0"/>
              <a:t>f</a:t>
            </a:r>
            <a:r>
              <a:rPr lang="en-US" altLang="zh-HK" sz="1800" baseline="-25000" dirty="0"/>
              <a:t>123</a:t>
            </a:r>
            <a:r>
              <a:rPr lang="en-US" altLang="zh-HK" sz="1800" dirty="0"/>
              <a:t>(</a:t>
            </a:r>
            <a:r>
              <a:rPr lang="en-US" altLang="zh-HK" sz="1800" i="1" dirty="0"/>
              <a:t>t</a:t>
            </a:r>
            <a:r>
              <a:rPr lang="en-US" altLang="zh-HK" sz="1800" dirty="0" smtClean="0"/>
              <a:t>): Not expandable </a:t>
            </a:r>
            <a:r>
              <a:rPr lang="en-US" altLang="zh-HK" sz="1800" dirty="0"/>
              <a:t>(i.e., 0 </a:t>
            </a:r>
            <a:r>
              <a:rPr lang="en-US" altLang="zh-HK" sz="1800" dirty="0">
                <a:sym typeface="Symbol" panose="05050102010706020507" pitchFamily="18" charset="2"/>
              </a:rPr>
              <a:t> </a:t>
            </a:r>
            <a:r>
              <a:rPr lang="en-US" altLang="zh-HK" sz="1800" i="1" dirty="0"/>
              <a:t>p</a:t>
            </a:r>
            <a:r>
              <a:rPr lang="en-US" altLang="zh-HK" sz="1800" dirty="0"/>
              <a:t> </a:t>
            </a:r>
            <a:r>
              <a:rPr lang="en-US" altLang="zh-HK" sz="1800" dirty="0">
                <a:sym typeface="Symbol" panose="05050102010706020507" pitchFamily="18" charset="2"/>
              </a:rPr>
              <a:t> </a:t>
            </a:r>
            <a:r>
              <a:rPr lang="en-US" altLang="zh-HK" sz="1800" dirty="0"/>
              <a:t>1</a:t>
            </a:r>
            <a:r>
              <a:rPr lang="en-US" altLang="zh-HK" sz="1800" dirty="0" smtClean="0"/>
              <a:t>)</a:t>
            </a:r>
          </a:p>
          <a:p>
            <a:pPr marL="1257300" lvl="2" indent="-342900" eaLnBrk="1" hangingPunct="1">
              <a:lnSpc>
                <a:spcPct val="110000"/>
              </a:lnSpc>
              <a:spcBef>
                <a:spcPct val="60000"/>
              </a:spcBef>
              <a:buSzPct val="100000"/>
              <a:buFont typeface="+mj-lt"/>
              <a:buAutoNum type="arabicPeriod"/>
            </a:pPr>
            <a:r>
              <a:rPr lang="en-US" altLang="zh-HK" sz="1800" dirty="0" smtClean="0"/>
              <a:t>(</a:t>
            </a:r>
            <a:r>
              <a:rPr lang="en-US" altLang="zh-HK" sz="1800" dirty="0"/>
              <a:t>1 </a:t>
            </a:r>
            <a:r>
              <a:rPr lang="en-US" altLang="zh-HK" sz="1800" i="1" dirty="0" smtClean="0"/>
              <a:t>–</a:t>
            </a:r>
            <a:r>
              <a:rPr lang="en-US" altLang="zh-HK" sz="1800" dirty="0" smtClean="0"/>
              <a:t> </a:t>
            </a:r>
            <a:r>
              <a:rPr lang="en-US" altLang="zh-HK" sz="1800" i="1" dirty="0" smtClean="0"/>
              <a:t>p</a:t>
            </a:r>
            <a:r>
              <a:rPr lang="en-US" altLang="zh-HK" sz="1800" dirty="0" smtClean="0"/>
              <a:t>)</a:t>
            </a:r>
            <a:r>
              <a:rPr lang="en-US" altLang="zh-HK" sz="1800" i="1" dirty="0" smtClean="0"/>
              <a:t>f</a:t>
            </a:r>
            <a:r>
              <a:rPr lang="en-US" altLang="zh-HK" sz="1800" baseline="-25000" dirty="0" smtClean="0"/>
              <a:t>12</a:t>
            </a:r>
            <a:r>
              <a:rPr lang="en-US" altLang="zh-HK" sz="1800" dirty="0" smtClean="0"/>
              <a:t>(</a:t>
            </a:r>
            <a:r>
              <a:rPr lang="en-US" altLang="zh-HK" sz="1800" i="1" dirty="0" smtClean="0"/>
              <a:t>t</a:t>
            </a:r>
            <a:r>
              <a:rPr lang="en-US" altLang="zh-HK" sz="1800" dirty="0"/>
              <a:t>) + </a:t>
            </a:r>
            <a:r>
              <a:rPr lang="en-US" altLang="zh-HK" sz="1800" i="1" dirty="0" smtClean="0"/>
              <a:t>p</a:t>
            </a:r>
            <a:r>
              <a:rPr lang="en-US" altLang="zh-HK" sz="1800" dirty="0" smtClean="0"/>
              <a:t> </a:t>
            </a:r>
            <a:r>
              <a:rPr lang="en-US" altLang="zh-HK" sz="1800" i="1" dirty="0"/>
              <a:t>f</a:t>
            </a:r>
            <a:r>
              <a:rPr lang="en-US" altLang="zh-HK" sz="1800" baseline="-25000" dirty="0"/>
              <a:t>123</a:t>
            </a:r>
            <a:r>
              <a:rPr lang="en-US" altLang="zh-HK" sz="1800" dirty="0"/>
              <a:t>(</a:t>
            </a:r>
            <a:r>
              <a:rPr lang="en-US" altLang="zh-HK" sz="1800" i="1" dirty="0"/>
              <a:t>t</a:t>
            </a:r>
            <a:r>
              <a:rPr lang="en-US" altLang="zh-HK" sz="1800" dirty="0" smtClean="0"/>
              <a:t>): Not expandable </a:t>
            </a:r>
            <a:r>
              <a:rPr lang="en-US" altLang="zh-HK" sz="1800" dirty="0"/>
              <a:t>(i.e., 0 </a:t>
            </a:r>
            <a:r>
              <a:rPr lang="en-US" altLang="zh-HK" sz="1800" dirty="0">
                <a:sym typeface="Symbol" panose="05050102010706020507" pitchFamily="18" charset="2"/>
              </a:rPr>
              <a:t> </a:t>
            </a:r>
            <a:r>
              <a:rPr lang="en-US" altLang="zh-HK" sz="1800" i="1" dirty="0"/>
              <a:t>p</a:t>
            </a:r>
            <a:r>
              <a:rPr lang="en-US" altLang="zh-HK" sz="1800" dirty="0"/>
              <a:t> </a:t>
            </a:r>
            <a:r>
              <a:rPr lang="en-US" altLang="zh-HK" sz="1800" dirty="0">
                <a:sym typeface="Symbol" panose="05050102010706020507" pitchFamily="18" charset="2"/>
              </a:rPr>
              <a:t> </a:t>
            </a:r>
            <a:r>
              <a:rPr lang="en-US" altLang="zh-HK" sz="1800" dirty="0"/>
              <a:t>1</a:t>
            </a:r>
            <a:r>
              <a:rPr lang="en-US" altLang="zh-HK" sz="1800" dirty="0" smtClean="0"/>
              <a:t>) </a:t>
            </a:r>
            <a:endParaRPr lang="en-US" altLang="zh-HK" sz="1800" dirty="0"/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US" altLang="zh-HK" sz="1800" b="1" dirty="0" smtClean="0"/>
              <a:t>Sides</a:t>
            </a:r>
            <a:r>
              <a:rPr lang="en-US" altLang="zh-HK" sz="1800" dirty="0" smtClean="0"/>
              <a:t>: </a:t>
            </a:r>
          </a:p>
          <a:p>
            <a:pPr marL="1257300" lvl="2" indent="-342900" eaLnBrk="1" hangingPunct="1">
              <a:lnSpc>
                <a:spcPct val="110000"/>
              </a:lnSpc>
              <a:spcBef>
                <a:spcPct val="60000"/>
              </a:spcBef>
              <a:buSzPct val="100000"/>
              <a:buFont typeface="+mj-lt"/>
              <a:buAutoNum type="arabicPeriod"/>
            </a:pPr>
            <a:r>
              <a:rPr lang="en-CA" altLang="zh-HK" sz="1800" dirty="0" smtClean="0">
                <a:sym typeface="Symbol" panose="05050102010706020507" pitchFamily="18" charset="2"/>
              </a:rPr>
              <a:t>[</a:t>
            </a:r>
            <a:r>
              <a:rPr lang="en-US" altLang="zh-HK" sz="1800" i="1" dirty="0" smtClean="0"/>
              <a:t>f</a:t>
            </a:r>
            <a:r>
              <a:rPr lang="en-US" altLang="zh-HK" sz="1800" baseline="-25000" dirty="0" smtClean="0"/>
              <a:t>1</a:t>
            </a:r>
            <a:r>
              <a:rPr lang="en-US" altLang="zh-HK" sz="1800" dirty="0" smtClean="0"/>
              <a:t>(</a:t>
            </a:r>
            <a:r>
              <a:rPr lang="en-US" altLang="zh-HK" sz="1800" i="1" dirty="0" smtClean="0"/>
              <a:t>t</a:t>
            </a:r>
            <a:r>
              <a:rPr lang="en-US" altLang="zh-HK" sz="1800" dirty="0" smtClean="0"/>
              <a:t>), </a:t>
            </a:r>
            <a:r>
              <a:rPr lang="en-US" altLang="zh-HK" sz="1800" i="1" dirty="0" smtClean="0"/>
              <a:t>f</a:t>
            </a:r>
            <a:r>
              <a:rPr lang="en-US" altLang="zh-HK" sz="1800" baseline="-25000" dirty="0" smtClean="0"/>
              <a:t>12</a:t>
            </a:r>
            <a:r>
              <a:rPr lang="en-US" altLang="zh-HK" sz="1800" dirty="0" smtClean="0"/>
              <a:t>(</a:t>
            </a:r>
            <a:r>
              <a:rPr lang="en-US" altLang="zh-HK" sz="1800" i="1" dirty="0" smtClean="0"/>
              <a:t>t</a:t>
            </a:r>
            <a:r>
              <a:rPr lang="en-US" altLang="zh-HK" sz="1800" dirty="0" smtClean="0"/>
              <a:t>)]:  The half plane contains </a:t>
            </a:r>
            <a:r>
              <a:rPr lang="en-US" altLang="zh-HK" sz="1800" i="1" dirty="0" smtClean="0"/>
              <a:t>f</a:t>
            </a:r>
            <a:r>
              <a:rPr lang="en-US" altLang="zh-HK" sz="1800" baseline="-25000" dirty="0" smtClean="0"/>
              <a:t>123</a:t>
            </a:r>
            <a:r>
              <a:rPr lang="en-US" altLang="zh-HK" sz="1800" dirty="0" smtClean="0"/>
              <a:t>(</a:t>
            </a:r>
            <a:r>
              <a:rPr lang="en-US" altLang="zh-HK" sz="1800" i="1" dirty="0" smtClean="0"/>
              <a:t>t</a:t>
            </a:r>
            <a:r>
              <a:rPr lang="en-US" altLang="zh-HK" sz="1800" dirty="0" smtClean="0"/>
              <a:t>)</a:t>
            </a:r>
          </a:p>
          <a:p>
            <a:pPr marL="1257300" lvl="2" indent="-342900" eaLnBrk="1" hangingPunct="1">
              <a:lnSpc>
                <a:spcPct val="110000"/>
              </a:lnSpc>
              <a:spcBef>
                <a:spcPct val="60000"/>
              </a:spcBef>
              <a:buSzPct val="100000"/>
              <a:buFont typeface="+mj-lt"/>
              <a:buAutoNum type="arabicPeriod"/>
            </a:pPr>
            <a:r>
              <a:rPr lang="en-CA" altLang="zh-HK" sz="1800" dirty="0">
                <a:sym typeface="Symbol" panose="05050102010706020507" pitchFamily="18" charset="2"/>
              </a:rPr>
              <a:t>[</a:t>
            </a:r>
            <a:r>
              <a:rPr lang="en-US" altLang="zh-HK" sz="1800" i="1" dirty="0" smtClean="0"/>
              <a:t>f</a:t>
            </a:r>
            <a:r>
              <a:rPr lang="en-US" altLang="zh-HK" sz="1800" baseline="-25000" dirty="0" smtClean="0"/>
              <a:t>12</a:t>
            </a:r>
            <a:r>
              <a:rPr lang="en-US" altLang="zh-HK" sz="1800" dirty="0" smtClean="0"/>
              <a:t>(</a:t>
            </a:r>
            <a:r>
              <a:rPr lang="en-US" altLang="zh-HK" sz="1800" i="1" dirty="0" smtClean="0"/>
              <a:t>t</a:t>
            </a:r>
            <a:r>
              <a:rPr lang="en-US" altLang="zh-HK" sz="1800" dirty="0"/>
              <a:t>), </a:t>
            </a:r>
            <a:r>
              <a:rPr lang="en-US" altLang="zh-HK" sz="1800" i="1" dirty="0" smtClean="0"/>
              <a:t>f</a:t>
            </a:r>
            <a:r>
              <a:rPr lang="en-US" altLang="zh-HK" sz="1800" baseline="-25000" dirty="0" smtClean="0"/>
              <a:t>123</a:t>
            </a:r>
            <a:r>
              <a:rPr lang="en-US" altLang="zh-HK" sz="1800" dirty="0" smtClean="0"/>
              <a:t>(</a:t>
            </a:r>
            <a:r>
              <a:rPr lang="en-US" altLang="zh-HK" sz="1800" i="1" dirty="0" smtClean="0"/>
              <a:t>t</a:t>
            </a:r>
            <a:r>
              <a:rPr lang="en-US" altLang="zh-HK" sz="1800" dirty="0"/>
              <a:t>)]:  The half </a:t>
            </a:r>
            <a:r>
              <a:rPr lang="en-US" altLang="zh-HK" sz="1800" dirty="0" smtClean="0"/>
              <a:t>plane </a:t>
            </a:r>
            <a:r>
              <a:rPr lang="en-US" altLang="zh-HK" sz="1800" dirty="0"/>
              <a:t>contains </a:t>
            </a:r>
            <a:r>
              <a:rPr lang="en-US" altLang="zh-HK" sz="1800" i="1" dirty="0" smtClean="0"/>
              <a:t>f</a:t>
            </a:r>
            <a:r>
              <a:rPr lang="en-US" altLang="zh-HK" sz="1800" baseline="-25000" dirty="0" smtClean="0"/>
              <a:t>1</a:t>
            </a:r>
            <a:r>
              <a:rPr lang="en-US" altLang="zh-HK" sz="1800" dirty="0" smtClean="0"/>
              <a:t>(</a:t>
            </a:r>
            <a:r>
              <a:rPr lang="en-US" altLang="zh-HK" sz="1800" i="1" dirty="0" smtClean="0"/>
              <a:t>t</a:t>
            </a:r>
            <a:r>
              <a:rPr lang="en-US" altLang="zh-HK" sz="1800" dirty="0"/>
              <a:t>)</a:t>
            </a:r>
          </a:p>
          <a:p>
            <a:pPr marL="1257300" lvl="2" indent="-342900" eaLnBrk="1" hangingPunct="1">
              <a:lnSpc>
                <a:spcPct val="110000"/>
              </a:lnSpc>
              <a:spcBef>
                <a:spcPct val="60000"/>
              </a:spcBef>
              <a:buSzPct val="100000"/>
              <a:buFont typeface="+mj-lt"/>
              <a:buAutoNum type="arabicPeriod"/>
            </a:pPr>
            <a:r>
              <a:rPr lang="en-CA" altLang="zh-HK" sz="1800" dirty="0">
                <a:sym typeface="Symbol" panose="05050102010706020507" pitchFamily="18" charset="2"/>
              </a:rPr>
              <a:t>[</a:t>
            </a:r>
            <a:r>
              <a:rPr lang="en-US" altLang="zh-HK" sz="1800" i="1" dirty="0"/>
              <a:t>f</a:t>
            </a:r>
            <a:r>
              <a:rPr lang="en-US" altLang="zh-HK" sz="1800" baseline="-25000" dirty="0"/>
              <a:t>1</a:t>
            </a:r>
            <a:r>
              <a:rPr lang="en-US" altLang="zh-HK" sz="1800" dirty="0"/>
              <a:t>(</a:t>
            </a:r>
            <a:r>
              <a:rPr lang="en-US" altLang="zh-HK" sz="1800" i="1" dirty="0"/>
              <a:t>t</a:t>
            </a:r>
            <a:r>
              <a:rPr lang="en-US" altLang="zh-HK" sz="1800" dirty="0"/>
              <a:t>), </a:t>
            </a:r>
            <a:r>
              <a:rPr lang="en-US" altLang="zh-HK" sz="1800" i="1" dirty="0" smtClean="0"/>
              <a:t>f</a:t>
            </a:r>
            <a:r>
              <a:rPr lang="en-US" altLang="zh-HK" sz="1800" baseline="-25000" dirty="0" smtClean="0"/>
              <a:t>123</a:t>
            </a:r>
            <a:r>
              <a:rPr lang="en-US" altLang="zh-HK" sz="1800" dirty="0" smtClean="0"/>
              <a:t>(</a:t>
            </a:r>
            <a:r>
              <a:rPr lang="en-US" altLang="zh-HK" sz="1800" i="1" dirty="0" smtClean="0"/>
              <a:t>t</a:t>
            </a:r>
            <a:r>
              <a:rPr lang="en-US" altLang="zh-HK" sz="1800" dirty="0"/>
              <a:t>)]:  </a:t>
            </a:r>
            <a:r>
              <a:rPr lang="en-US" altLang="zh-HK" sz="1800" dirty="0" smtClean="0"/>
              <a:t>Both sides contain </a:t>
            </a:r>
            <a:r>
              <a:rPr lang="en-US" altLang="zh-HK" sz="1800" i="1" dirty="0" smtClean="0"/>
              <a:t>ME</a:t>
            </a:r>
            <a:r>
              <a:rPr lang="en-US" altLang="zh-HK" sz="1800" dirty="0" smtClean="0"/>
              <a:t>-distributions</a:t>
            </a:r>
            <a:endParaRPr lang="en-US" altLang="zh-HK" sz="1800" dirty="0"/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CA" altLang="en-US" b="1" dirty="0" smtClean="0"/>
              <a:t>The curved part </a:t>
            </a:r>
            <a:r>
              <a:rPr lang="en-CA" altLang="en-US" dirty="0" smtClean="0"/>
              <a:t>connecting </a:t>
            </a:r>
            <a:r>
              <a:rPr lang="en-US" altLang="zh-HK" i="1" dirty="0" smtClean="0"/>
              <a:t>f</a:t>
            </a:r>
            <a:r>
              <a:rPr lang="en-US" altLang="zh-HK" baseline="-25000" dirty="0" smtClean="0"/>
              <a:t>1</a:t>
            </a:r>
            <a:r>
              <a:rPr lang="en-US" altLang="zh-HK" dirty="0" smtClean="0"/>
              <a:t>(</a:t>
            </a:r>
            <a:r>
              <a:rPr lang="en-US" altLang="zh-HK" i="1" dirty="0" smtClean="0"/>
              <a:t>t</a:t>
            </a:r>
            <a:r>
              <a:rPr lang="en-US" altLang="zh-HK" dirty="0" smtClean="0"/>
              <a:t>) and </a:t>
            </a:r>
            <a:r>
              <a:rPr lang="en-US" altLang="zh-HK" i="1" dirty="0"/>
              <a:t>f</a:t>
            </a:r>
            <a:r>
              <a:rPr lang="en-US" altLang="zh-HK" baseline="-25000" dirty="0"/>
              <a:t>123</a:t>
            </a:r>
            <a:r>
              <a:rPr lang="en-US" altLang="zh-HK" dirty="0"/>
              <a:t>(</a:t>
            </a:r>
            <a:r>
              <a:rPr lang="en-US" altLang="zh-HK" i="1" dirty="0"/>
              <a:t>t</a:t>
            </a:r>
            <a:r>
              <a:rPr lang="en-US" altLang="zh-HK" dirty="0" smtClean="0"/>
              <a:t>)</a:t>
            </a:r>
            <a:endParaRPr lang="en-US" altLang="en-US" b="0" dirty="0"/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</a:pPr>
            <a:endParaRPr lang="en-US" altLang="en-US" dirty="0"/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</a:pPr>
            <a:endParaRPr lang="en-US" altLang="en-US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38200" y="528638"/>
            <a:ext cx="7467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3</a:t>
            </a:r>
            <a:r>
              <a:rPr lang="en-US" altLang="zh-CN" sz="3200" dirty="0" smtClean="0">
                <a:ea typeface="宋体" panose="02010600030101010101" pitchFamily="2" charset="-122"/>
              </a:rPr>
              <a:t>. Examples and Intuition</a:t>
            </a:r>
            <a:r>
              <a:rPr lang="en-US" altLang="zh-CN" sz="2000" dirty="0" smtClean="0">
                <a:ea typeface="宋体" panose="02010600030101010101" pitchFamily="2" charset="-122"/>
              </a:rPr>
              <a:t> (continued)</a:t>
            </a:r>
            <a:r>
              <a:rPr lang="en-US" altLang="zh-CN" sz="3200" dirty="0" smtClean="0">
                <a:ea typeface="宋体" panose="02010600030101010101" pitchFamily="2" charset="-122"/>
              </a:rPr>
              <a:t> </a:t>
            </a:r>
            <a:endParaRPr lang="en-CA" altLang="zh-CN" sz="3200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975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8382000" cy="58674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10"/>
          <p:cNvSpPr/>
          <p:nvPr/>
        </p:nvSpPr>
        <p:spPr bwMode="auto">
          <a:xfrm>
            <a:off x="4848447" y="2307104"/>
            <a:ext cx="3667598" cy="2334008"/>
          </a:xfrm>
          <a:custGeom>
            <a:avLst/>
            <a:gdLst>
              <a:gd name="connsiteX0" fmla="*/ 0 w 3667598"/>
              <a:gd name="connsiteY0" fmla="*/ 648747 h 2334008"/>
              <a:gd name="connsiteX1" fmla="*/ 3094074 w 3667598"/>
              <a:gd name="connsiteY1" fmla="*/ 10794 h 2334008"/>
              <a:gd name="connsiteX2" fmla="*/ 3615069 w 3667598"/>
              <a:gd name="connsiteY2" fmla="*/ 1116580 h 2334008"/>
              <a:gd name="connsiteX3" fmla="*/ 2402958 w 3667598"/>
              <a:gd name="connsiteY3" fmla="*/ 2334008 h 2334008"/>
              <a:gd name="connsiteX4" fmla="*/ 2402958 w 3667598"/>
              <a:gd name="connsiteY4" fmla="*/ 2334008 h 2334008"/>
              <a:gd name="connsiteX5" fmla="*/ 0 w 3667598"/>
              <a:gd name="connsiteY5" fmla="*/ 648747 h 2334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7598" h="2334008">
                <a:moveTo>
                  <a:pt x="0" y="648747"/>
                </a:moveTo>
                <a:cubicBezTo>
                  <a:pt x="1245781" y="290784"/>
                  <a:pt x="2491563" y="-67178"/>
                  <a:pt x="3094074" y="10794"/>
                </a:cubicBezTo>
                <a:cubicBezTo>
                  <a:pt x="3696585" y="88766"/>
                  <a:pt x="3730255" y="729378"/>
                  <a:pt x="3615069" y="1116580"/>
                </a:cubicBezTo>
                <a:cubicBezTo>
                  <a:pt x="3499883" y="1503782"/>
                  <a:pt x="2402958" y="2334008"/>
                  <a:pt x="2402958" y="2334008"/>
                </a:cubicBezTo>
                <a:lnTo>
                  <a:pt x="2402958" y="2334008"/>
                </a:lnTo>
                <a:lnTo>
                  <a:pt x="0" y="648747"/>
                </a:lnTo>
                <a:close/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HK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46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38200" y="528638"/>
            <a:ext cx="7467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3</a:t>
            </a:r>
            <a:r>
              <a:rPr lang="en-US" altLang="zh-CN" sz="3200" dirty="0" smtClean="0">
                <a:ea typeface="宋体" panose="02010600030101010101" pitchFamily="2" charset="-122"/>
              </a:rPr>
              <a:t>. Examples and Intuition</a:t>
            </a:r>
            <a:r>
              <a:rPr lang="en-US" altLang="zh-CN" sz="2000" dirty="0" smtClean="0">
                <a:ea typeface="宋体" panose="02010600030101010101" pitchFamily="2" charset="-122"/>
              </a:rPr>
              <a:t> (continued)</a:t>
            </a:r>
            <a:endParaRPr lang="en-CA" altLang="zh-CN" sz="3200" dirty="0">
              <a:ea typeface="宋体" panose="02010600030101010101" pitchFamily="2" charset="-122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990600" y="1497013"/>
            <a:ext cx="7467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CA" altLang="zh-HK" sz="2000" b="0" dirty="0" smtClean="0"/>
              <a:t>So, to find a solution </a:t>
            </a:r>
            <a:r>
              <a:rPr lang="en-CA" altLang="zh-HK" sz="2000" b="0" i="1" dirty="0" smtClean="0"/>
              <a:t>f</a:t>
            </a:r>
            <a:r>
              <a:rPr lang="en-CA" altLang="zh-HK" sz="2000" b="0" dirty="0" smtClean="0"/>
              <a:t>(.) in the curved part of </a:t>
            </a:r>
            <a:r>
              <a:rPr lang="en-US" altLang="zh-HK" sz="2000" b="0" dirty="0" smtClean="0">
                <a:sym typeface="Symbol" panose="05050102010706020507" pitchFamily="18" charset="2"/>
              </a:rPr>
              <a:t></a:t>
            </a:r>
            <a:r>
              <a:rPr lang="en-US" altLang="zh-HK" sz="2000" b="0" dirty="0" smtClean="0"/>
              <a:t>Ω</a:t>
            </a:r>
            <a:r>
              <a:rPr lang="en-US" altLang="zh-HK" sz="2000" b="0" baseline="-25000" dirty="0" smtClean="0"/>
              <a:t>4</a:t>
            </a:r>
            <a:r>
              <a:rPr lang="en-US" altLang="zh-HK" sz="2000" b="0" dirty="0" smtClean="0"/>
              <a:t>, the two equations </a:t>
            </a:r>
            <a:r>
              <a:rPr lang="en-CA" altLang="zh-HK" sz="2000" b="0" i="1" dirty="0">
                <a:sym typeface="Symbol" panose="05050102010706020507" pitchFamily="18" charset="2"/>
              </a:rPr>
              <a:t>f</a:t>
            </a:r>
            <a:r>
              <a:rPr lang="en-CA" altLang="zh-HK" sz="2000" b="0" dirty="0">
                <a:sym typeface="Symbol" panose="05050102010706020507" pitchFamily="18" charset="2"/>
              </a:rPr>
              <a:t>(</a:t>
            </a:r>
            <a:r>
              <a:rPr lang="en-CA" altLang="zh-HK" sz="2000" b="0" i="1" dirty="0">
                <a:sym typeface="Symbol" panose="05050102010706020507" pitchFamily="18" charset="2"/>
              </a:rPr>
              <a:t>t</a:t>
            </a:r>
            <a:r>
              <a:rPr lang="en-CA" altLang="zh-HK" sz="2000" b="0" dirty="0">
                <a:sym typeface="Symbol" panose="05050102010706020507" pitchFamily="18" charset="2"/>
              </a:rPr>
              <a:t>) = 0 and </a:t>
            </a:r>
            <a:r>
              <a:rPr lang="en-CA" altLang="zh-HK" sz="2000" b="0" i="1" dirty="0">
                <a:sym typeface="Symbol" panose="05050102010706020507" pitchFamily="18" charset="2"/>
              </a:rPr>
              <a:t>f’</a:t>
            </a:r>
            <a:r>
              <a:rPr lang="en-CA" altLang="zh-HK" sz="2000" b="0" dirty="0">
                <a:sym typeface="Symbol" panose="05050102010706020507" pitchFamily="18" charset="2"/>
              </a:rPr>
              <a:t>(</a:t>
            </a:r>
            <a:r>
              <a:rPr lang="en-CA" altLang="zh-HK" sz="2000" b="0" i="1" dirty="0">
                <a:sym typeface="Symbol" panose="05050102010706020507" pitchFamily="18" charset="2"/>
              </a:rPr>
              <a:t>t</a:t>
            </a:r>
            <a:r>
              <a:rPr lang="en-CA" altLang="zh-HK" sz="2000" b="0" dirty="0">
                <a:sym typeface="Symbol" panose="05050102010706020507" pitchFamily="18" charset="2"/>
              </a:rPr>
              <a:t>) = 0 </a:t>
            </a:r>
            <a:r>
              <a:rPr lang="en-CA" altLang="zh-HK" sz="2000" b="0" dirty="0" smtClean="0">
                <a:sym typeface="Symbol" panose="05050102010706020507" pitchFamily="18" charset="2"/>
              </a:rPr>
              <a:t>for some </a:t>
            </a:r>
            <a:r>
              <a:rPr lang="en-CA" altLang="zh-HK" sz="2000" b="0" i="1" dirty="0" smtClean="0">
                <a:sym typeface="Symbol" panose="05050102010706020507" pitchFamily="18" charset="2"/>
              </a:rPr>
              <a:t>t </a:t>
            </a:r>
            <a:r>
              <a:rPr lang="en-CA" altLang="zh-HK" sz="2000" b="0" dirty="0" smtClean="0">
                <a:sym typeface="Symbol" panose="05050102010706020507" pitchFamily="18" charset="2"/>
              </a:rPr>
              <a:t>&gt; 0 is not enough to find </a:t>
            </a:r>
            <a:r>
              <a:rPr lang="en-CA" altLang="zh-HK" sz="2000" b="0" i="1" dirty="0" smtClean="0">
                <a:sym typeface="Symbol" panose="05050102010706020507" pitchFamily="18" charset="2"/>
              </a:rPr>
              <a:t>f</a:t>
            </a:r>
            <a:r>
              <a:rPr lang="en-CA" altLang="zh-HK" sz="2000" b="0" dirty="0" smtClean="0">
                <a:sym typeface="Symbol" panose="05050102010706020507" pitchFamily="18" charset="2"/>
              </a:rPr>
              <a:t>(.) directly. </a:t>
            </a:r>
            <a:endParaRPr lang="en-US" altLang="zh-HK" sz="2000" b="0" dirty="0" smtClean="0"/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altLang="zh-HK" sz="2000" b="0" dirty="0" smtClean="0">
                <a:sym typeface="Symbol" panose="05050102010706020507" pitchFamily="18" charset="2"/>
              </a:rPr>
              <a:t>The idea is to find one solution in </a:t>
            </a:r>
            <a:r>
              <a:rPr lang="en-US" altLang="zh-HK" sz="2000" b="0" baseline="-25000" dirty="0"/>
              <a:t>c</a:t>
            </a:r>
            <a:r>
              <a:rPr lang="en-US" altLang="zh-HK" sz="2000" b="0" dirty="0" smtClean="0">
                <a:sym typeface="Symbol" panose="05050102010706020507" pitchFamily="18" charset="2"/>
              </a:rPr>
              <a:t></a:t>
            </a:r>
            <a:r>
              <a:rPr lang="en-US" altLang="zh-HK" sz="2000" b="0" baseline="-25000" dirty="0" smtClean="0">
                <a:sym typeface="Symbol" panose="05050102010706020507" pitchFamily="18" charset="2"/>
              </a:rPr>
              <a:t>3</a:t>
            </a:r>
            <a:r>
              <a:rPr lang="en-US" altLang="zh-HK" sz="2000" b="0" dirty="0" smtClean="0"/>
              <a:t>{</a:t>
            </a:r>
            <a:r>
              <a:rPr lang="en-US" altLang="zh-HK" sz="2000" b="0" i="1" dirty="0" smtClean="0"/>
              <a:t>f</a:t>
            </a:r>
            <a:r>
              <a:rPr lang="en-US" altLang="zh-HK" sz="2000" b="0" baseline="-25000" dirty="0" smtClean="0"/>
              <a:t>1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 smtClean="0"/>
              <a:t>), </a:t>
            </a:r>
            <a:r>
              <a:rPr lang="en-US" altLang="zh-HK" sz="2000" b="0" i="1" dirty="0" smtClean="0"/>
              <a:t>f</a:t>
            </a:r>
            <a:r>
              <a:rPr lang="en-US" altLang="zh-HK" sz="2000" b="0" baseline="-25000" dirty="0" smtClean="0"/>
              <a:t>12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 smtClean="0"/>
              <a:t>), </a:t>
            </a:r>
            <a:r>
              <a:rPr lang="en-US" altLang="zh-HK" sz="2000" b="0" i="1" dirty="0" smtClean="0"/>
              <a:t>f</a:t>
            </a:r>
            <a:r>
              <a:rPr lang="en-US" altLang="zh-HK" sz="2000" b="0" baseline="-25000" dirty="0" smtClean="0"/>
              <a:t>123</a:t>
            </a:r>
            <a:r>
              <a:rPr lang="en-US" altLang="zh-HK" sz="2000" b="0" dirty="0" smtClean="0"/>
              <a:t>(</a:t>
            </a:r>
            <a:r>
              <a:rPr lang="en-US" altLang="zh-HK" sz="2000" b="0" i="1" dirty="0"/>
              <a:t>.</a:t>
            </a:r>
            <a:r>
              <a:rPr lang="en-US" altLang="zh-HK" sz="2000" b="0" dirty="0" smtClean="0"/>
              <a:t>)} and one in </a:t>
            </a:r>
            <a:r>
              <a:rPr lang="en-US" altLang="zh-HK" sz="1800" b="0" dirty="0">
                <a:sym typeface="Symbol" panose="05050102010706020507" pitchFamily="18" charset="2"/>
              </a:rPr>
              <a:t></a:t>
            </a:r>
            <a:r>
              <a:rPr lang="en-US" altLang="zh-HK" sz="1800" b="0" baseline="-25000" dirty="0"/>
              <a:t>c</a:t>
            </a:r>
            <a:r>
              <a:rPr lang="en-US" altLang="zh-HK" sz="1800" b="0" dirty="0" smtClean="0">
                <a:sym typeface="Symbol" panose="05050102010706020507" pitchFamily="18" charset="2"/>
              </a:rPr>
              <a:t></a:t>
            </a:r>
            <a:r>
              <a:rPr lang="en-US" altLang="zh-HK" sz="1800" b="0" baseline="-25000" dirty="0" smtClean="0">
                <a:sym typeface="Symbol" panose="05050102010706020507" pitchFamily="18" charset="2"/>
              </a:rPr>
              <a:t>3</a:t>
            </a:r>
            <a:r>
              <a:rPr lang="en-US" altLang="zh-HK" sz="1800" b="0" dirty="0" smtClean="0"/>
              <a:t>{</a:t>
            </a:r>
            <a:r>
              <a:rPr lang="en-US" altLang="zh-HK" sz="1800" b="0" i="1" dirty="0" smtClean="0"/>
              <a:t>f</a:t>
            </a:r>
            <a:r>
              <a:rPr lang="en-US" altLang="zh-HK" sz="1800" b="0" baseline="-25000" dirty="0" smtClean="0"/>
              <a:t>12</a:t>
            </a:r>
            <a:r>
              <a:rPr lang="en-US" altLang="zh-HK" sz="1800" b="0" dirty="0" smtClean="0"/>
              <a:t>(</a:t>
            </a:r>
            <a:r>
              <a:rPr lang="en-US" altLang="zh-HK" sz="1800" b="0" i="1" dirty="0"/>
              <a:t>.</a:t>
            </a:r>
            <a:r>
              <a:rPr lang="en-US" altLang="zh-HK" sz="1800" b="0" dirty="0" smtClean="0"/>
              <a:t>), </a:t>
            </a:r>
            <a:r>
              <a:rPr lang="en-US" altLang="zh-HK" sz="1800" b="0" i="1" dirty="0"/>
              <a:t>f</a:t>
            </a:r>
            <a:r>
              <a:rPr lang="en-US" altLang="zh-HK" sz="1800" b="0" baseline="-25000" dirty="0"/>
              <a:t>123</a:t>
            </a:r>
            <a:r>
              <a:rPr lang="en-US" altLang="zh-HK" sz="1800" b="0" dirty="0" smtClean="0"/>
              <a:t>(</a:t>
            </a:r>
            <a:r>
              <a:rPr lang="en-US" altLang="zh-HK" sz="1800" b="0" i="1" dirty="0"/>
              <a:t>.</a:t>
            </a:r>
            <a:r>
              <a:rPr lang="en-US" altLang="zh-HK" sz="1800" b="0" dirty="0" smtClean="0"/>
              <a:t>), </a:t>
            </a:r>
            <a:r>
              <a:rPr lang="en-US" altLang="zh-HK" sz="1800" b="0" i="1" dirty="0"/>
              <a:t>f</a:t>
            </a:r>
            <a:r>
              <a:rPr lang="en-US" altLang="zh-HK" sz="1800" b="0" baseline="-25000" dirty="0"/>
              <a:t>1234</a:t>
            </a:r>
            <a:r>
              <a:rPr lang="en-US" altLang="zh-HK" sz="1800" b="0" dirty="0" smtClean="0"/>
              <a:t>(</a:t>
            </a:r>
            <a:r>
              <a:rPr lang="en-US" altLang="zh-HK" sz="1800" b="0" i="1" dirty="0"/>
              <a:t>.</a:t>
            </a:r>
            <a:r>
              <a:rPr lang="en-US" altLang="zh-HK" sz="1800" b="0" dirty="0" smtClean="0"/>
              <a:t>)}.  Then </a:t>
            </a:r>
            <a:r>
              <a:rPr lang="en-US" altLang="zh-HK" sz="1800" b="0" i="1" dirty="0" smtClean="0"/>
              <a:t>f</a:t>
            </a:r>
            <a:r>
              <a:rPr lang="en-US" altLang="zh-HK" sz="1800" b="0" dirty="0" smtClean="0"/>
              <a:t>(.) is in the convex hull of the two solutions.  This is the basic idea for finding the curved part of </a:t>
            </a:r>
            <a:r>
              <a:rPr lang="en-US" altLang="zh-HK" sz="1800" b="0" dirty="0">
                <a:sym typeface="Symbol" panose="05050102010706020507" pitchFamily="18" charset="2"/>
              </a:rPr>
              <a:t></a:t>
            </a:r>
            <a:r>
              <a:rPr lang="en-US" altLang="zh-HK" sz="1800" b="0" dirty="0" smtClean="0"/>
              <a:t>Ω</a:t>
            </a:r>
            <a:r>
              <a:rPr lang="en-US" altLang="zh-HK" sz="1800" b="0" i="1" baseline="-25000" dirty="0" smtClean="0"/>
              <a:t>m</a:t>
            </a:r>
            <a:r>
              <a:rPr lang="en-US" altLang="zh-HK" sz="1800" b="0" dirty="0"/>
              <a:t> </a:t>
            </a:r>
            <a:r>
              <a:rPr lang="en-US" altLang="zh-HK" sz="1800" b="0" dirty="0" smtClean="0"/>
              <a:t>of </a:t>
            </a:r>
            <a:r>
              <a:rPr lang="en-US" altLang="zh-HK" sz="1800" b="0" i="1" dirty="0" smtClean="0"/>
              <a:t>m</a:t>
            </a:r>
            <a:r>
              <a:rPr lang="en-US" altLang="zh-HK" sz="1800" b="0" dirty="0" smtClean="0"/>
              <a:t> &gt; 4.  </a:t>
            </a:r>
            <a:endParaRPr lang="en-US" sz="1800" b="0" dirty="0" smtClean="0"/>
          </a:p>
          <a:p>
            <a:pPr marL="0" indent="0" eaLnBrk="1" hangingPunct="1">
              <a:lnSpc>
                <a:spcPct val="110000"/>
              </a:lnSpc>
              <a:spcBef>
                <a:spcPct val="60000"/>
              </a:spcBef>
              <a:buNone/>
            </a:pPr>
            <a:endParaRPr lang="en-US" alt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3810000"/>
            <a:ext cx="5105400" cy="28463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077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838200" y="5334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1</a:t>
            </a:r>
            <a:r>
              <a:rPr lang="en-US" altLang="zh-CN" sz="3200" dirty="0" smtClean="0">
                <a:ea typeface="宋体" panose="02010600030101010101" pitchFamily="2" charset="-122"/>
              </a:rPr>
              <a:t>. Introduction</a:t>
            </a:r>
            <a:endParaRPr lang="en-CA" altLang="zh-CN" sz="3200" dirty="0">
              <a:ea typeface="宋体" panose="02010600030101010101" pitchFamily="2" charset="-122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38200" y="1524000"/>
            <a:ext cx="7391400" cy="4724400"/>
            <a:chOff x="838200" y="1524000"/>
            <a:chExt cx="7391400" cy="4724400"/>
          </a:xfrm>
        </p:grpSpPr>
        <p:sp>
          <p:nvSpPr>
            <p:cNvPr id="8194" name="Rectangle 2"/>
            <p:cNvSpPr>
              <a:spLocks noChangeArrowheads="1"/>
            </p:cNvSpPr>
            <p:nvPr/>
          </p:nvSpPr>
          <p:spPr bwMode="auto">
            <a:xfrm>
              <a:off x="838200" y="1524000"/>
              <a:ext cx="7391400" cy="472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457200" indent="-4572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lnSpc>
                  <a:spcPct val="120000"/>
                </a:lnSpc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lnSpc>
                  <a:spcPct val="110000"/>
                </a:lnSpc>
                <a:spcBef>
                  <a:spcPct val="60000"/>
                </a:spcBef>
              </a:pPr>
              <a:r>
                <a:rPr lang="en-US" altLang="en-US" sz="2200" b="0" dirty="0" smtClean="0"/>
                <a:t>A nonnegative random variable </a:t>
              </a:r>
              <a:r>
                <a:rPr lang="en-US" altLang="en-US" sz="2200" b="0" i="1" dirty="0" smtClean="0"/>
                <a:t>X</a:t>
              </a:r>
              <a:r>
                <a:rPr lang="en-US" altLang="en-US" sz="2200" b="0" dirty="0" smtClean="0"/>
                <a:t> has an </a:t>
              </a:r>
              <a:r>
                <a:rPr lang="en-US" altLang="en-US" sz="2200" b="0" i="1" dirty="0" smtClean="0"/>
                <a:t>ME</a:t>
              </a:r>
              <a:r>
                <a:rPr lang="en-US" altLang="en-US" sz="2200" b="0" dirty="0" smtClean="0"/>
                <a:t>-distribution if its probability distribution function has the form: </a:t>
              </a:r>
            </a:p>
            <a:p>
              <a:pPr eaLnBrk="1" hangingPunct="1">
                <a:lnSpc>
                  <a:spcPct val="110000"/>
                </a:lnSpc>
                <a:spcBef>
                  <a:spcPct val="60000"/>
                </a:spcBef>
              </a:pPr>
              <a:endParaRPr lang="en-US" altLang="en-US" sz="2200" dirty="0"/>
            </a:p>
            <a:p>
              <a:pPr marL="457200" lvl="1" indent="0" eaLnBrk="1" hangingPunct="1">
                <a:lnSpc>
                  <a:spcPct val="110000"/>
                </a:lnSpc>
                <a:spcBef>
                  <a:spcPct val="60000"/>
                </a:spcBef>
                <a:buNone/>
              </a:pPr>
              <a:endParaRPr lang="en-US" altLang="en-US" sz="2200" dirty="0"/>
            </a:p>
            <a:p>
              <a:pPr marL="457200" lvl="1" indent="0" eaLnBrk="1" hangingPunct="1">
                <a:lnSpc>
                  <a:spcPct val="110000"/>
                </a:lnSpc>
                <a:spcBef>
                  <a:spcPct val="60000"/>
                </a:spcBef>
                <a:buNone/>
              </a:pPr>
              <a:r>
                <a:rPr lang="en-US" altLang="en-US" sz="1800" dirty="0" smtClean="0"/>
                <a:t>where </a:t>
              </a:r>
              <a:r>
                <a:rPr lang="en-US" b="1" dirty="0">
                  <a:sym typeface="Symbol" panose="05050102010706020507" pitchFamily="18" charset="2"/>
                </a:rPr>
                <a:t></a:t>
              </a:r>
              <a:r>
                <a:rPr lang="en-US" dirty="0"/>
                <a:t> is a 1</a:t>
              </a:r>
              <a:r>
                <a:rPr lang="en-US" dirty="0">
                  <a:sym typeface="Symbol" panose="05050102010706020507" pitchFamily="18" charset="2"/>
                </a:rPr>
                <a:t></a:t>
              </a:r>
              <a:r>
                <a:rPr lang="en-US" i="1" dirty="0"/>
                <a:t>m</a:t>
              </a:r>
              <a:r>
                <a:rPr lang="en-US" dirty="0"/>
                <a:t> row vector, </a:t>
              </a:r>
              <a:r>
                <a:rPr lang="en-US" i="1" dirty="0"/>
                <a:t>T</a:t>
              </a:r>
              <a:r>
                <a:rPr lang="en-US" dirty="0"/>
                <a:t> is an </a:t>
              </a:r>
              <a:r>
                <a:rPr lang="en-US" i="1" dirty="0" err="1"/>
                <a:t>m</a:t>
              </a:r>
              <a:r>
                <a:rPr lang="en-US" dirty="0" err="1">
                  <a:sym typeface="Symbol" panose="05050102010706020507" pitchFamily="18" charset="2"/>
                </a:rPr>
                <a:t></a:t>
              </a:r>
              <a:r>
                <a:rPr lang="en-US" i="1" dirty="0" err="1"/>
                <a:t>m</a:t>
              </a:r>
              <a:r>
                <a:rPr lang="en-US" dirty="0"/>
                <a:t> matrix, and </a:t>
              </a:r>
              <a:r>
                <a:rPr lang="en-US" b="1" dirty="0"/>
                <a:t>v</a:t>
              </a:r>
              <a:r>
                <a:rPr lang="en-US" dirty="0"/>
                <a:t> is an </a:t>
              </a:r>
              <a:r>
                <a:rPr lang="en-US" i="1" dirty="0"/>
                <a:t>m</a:t>
              </a:r>
              <a:r>
                <a:rPr lang="en-US" dirty="0">
                  <a:sym typeface="Symbol" panose="05050102010706020507" pitchFamily="18" charset="2"/>
                </a:rPr>
                <a:t></a:t>
              </a:r>
              <a:r>
                <a:rPr lang="en-US" dirty="0"/>
                <a:t>1 column vector.  The 3-tuple {</a:t>
              </a:r>
              <a:r>
                <a:rPr lang="en-US" b="1" dirty="0">
                  <a:sym typeface="Symbol" panose="05050102010706020507" pitchFamily="18" charset="2"/>
                </a:rPr>
                <a:t></a:t>
              </a:r>
              <a:r>
                <a:rPr lang="en-US" dirty="0"/>
                <a:t>, </a:t>
              </a:r>
              <a:r>
                <a:rPr lang="en-US" i="1" dirty="0"/>
                <a:t>T</a:t>
              </a:r>
              <a:r>
                <a:rPr lang="en-US" dirty="0"/>
                <a:t>, </a:t>
              </a:r>
              <a:r>
                <a:rPr lang="en-US" b="1" dirty="0"/>
                <a:t>v</a:t>
              </a:r>
              <a:r>
                <a:rPr lang="en-US" dirty="0"/>
                <a:t>} is called an </a:t>
              </a:r>
              <a:r>
                <a:rPr lang="en-US" i="1" dirty="0"/>
                <a:t>ME</a:t>
              </a:r>
              <a:r>
                <a:rPr lang="en-US" dirty="0"/>
                <a:t>-representation of the </a:t>
              </a:r>
              <a:r>
                <a:rPr lang="en-US" i="1" dirty="0"/>
                <a:t>ME</a:t>
              </a:r>
              <a:r>
                <a:rPr lang="en-US" dirty="0"/>
                <a:t> random variable </a:t>
              </a:r>
              <a:r>
                <a:rPr lang="en-US" i="1" dirty="0"/>
                <a:t>X</a:t>
              </a:r>
              <a:r>
                <a:rPr lang="en-US" dirty="0"/>
                <a:t>.  The elements of </a:t>
              </a:r>
              <a:r>
                <a:rPr lang="en-US" dirty="0" smtClean="0"/>
                <a:t>  {</a:t>
              </a:r>
              <a:r>
                <a:rPr lang="en-US" b="1" dirty="0">
                  <a:sym typeface="Symbol" panose="05050102010706020507" pitchFamily="18" charset="2"/>
                </a:rPr>
                <a:t></a:t>
              </a:r>
              <a:r>
                <a:rPr lang="en-US" dirty="0"/>
                <a:t>, </a:t>
              </a:r>
              <a:r>
                <a:rPr lang="en-US" i="1" dirty="0"/>
                <a:t>T</a:t>
              </a:r>
              <a:r>
                <a:rPr lang="en-US" dirty="0"/>
                <a:t>, </a:t>
              </a:r>
              <a:r>
                <a:rPr lang="en-US" b="1" dirty="0"/>
                <a:t>v</a:t>
              </a:r>
              <a:r>
                <a:rPr lang="en-US" dirty="0"/>
                <a:t>} can be real or complex numbers, as long as </a:t>
              </a:r>
              <a:r>
                <a:rPr lang="en-US" i="1" dirty="0"/>
                <a:t>F</a:t>
              </a:r>
              <a:r>
                <a:rPr lang="en-US" dirty="0"/>
                <a:t>(</a:t>
              </a:r>
              <a:r>
                <a:rPr lang="en-US" i="1" dirty="0"/>
                <a:t>t</a:t>
              </a:r>
              <a:r>
                <a:rPr lang="en-US" dirty="0"/>
                <a:t>) is a probability distribution function.  Without loss of generality, we assume </a:t>
              </a:r>
              <a:r>
                <a:rPr lang="en-US" i="1" dirty="0">
                  <a:sym typeface="Symbol" panose="05050102010706020507" pitchFamily="18" charset="2"/>
                </a:rPr>
                <a:t></a:t>
              </a:r>
              <a:r>
                <a:rPr lang="en-US" baseline="-25000" dirty="0"/>
                <a:t>0</a:t>
              </a:r>
              <a:r>
                <a:rPr lang="en-US" dirty="0"/>
                <a:t> = 0. </a:t>
              </a:r>
              <a:endParaRPr lang="en-US" altLang="en-US" sz="1800" dirty="0"/>
            </a:p>
            <a:p>
              <a:pPr lvl="1" eaLnBrk="1" hangingPunct="1">
                <a:lnSpc>
                  <a:spcPct val="110000"/>
                </a:lnSpc>
                <a:spcBef>
                  <a:spcPct val="60000"/>
                </a:spcBef>
              </a:pPr>
              <a:endParaRPr lang="en-US" altLang="en-US" sz="1800" dirty="0"/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02704914"/>
                </p:ext>
              </p:extLst>
            </p:nvPr>
          </p:nvGraphicFramePr>
          <p:xfrm>
            <a:off x="1981200" y="2557723"/>
            <a:ext cx="4495800" cy="7950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07" r:id="rId3" imgW="2959100" imgH="508000" progId="Equation.DSMT4">
                    <p:embed/>
                  </p:oleObj>
                </mc:Choice>
                <mc:Fallback>
                  <p:oleObj r:id="rId3" imgW="2959100" imgH="508000" progId="Equation.DSMT4">
                    <p:embed/>
                    <p:pic>
                      <p:nvPicPr>
                        <p:cNvPr id="0" name="Object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1200" y="2557723"/>
                          <a:ext cx="4495800" cy="79507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38200" y="5715000"/>
            <a:ext cx="7391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CA" altLang="en-US" sz="2200" b="0" i="1" dirty="0" smtClean="0"/>
              <a:t>ME</a:t>
            </a:r>
            <a:r>
              <a:rPr lang="en-CA" altLang="en-US" sz="2200" b="0" dirty="0" smtClean="0"/>
              <a:t>-distributions were introduced in </a:t>
            </a:r>
            <a:r>
              <a:rPr lang="en-US" altLang="en-US" sz="2200" b="0" dirty="0" err="1"/>
              <a:t>Asmussen</a:t>
            </a:r>
            <a:r>
              <a:rPr lang="en-US" altLang="en-US" sz="2200" b="0" dirty="0"/>
              <a:t> and </a:t>
            </a:r>
            <a:r>
              <a:rPr lang="en-US" altLang="en-US" sz="2200" b="0" dirty="0" err="1"/>
              <a:t>Bladt</a:t>
            </a:r>
            <a:r>
              <a:rPr lang="en-US" altLang="en-US" sz="2200" b="0" dirty="0"/>
              <a:t> (1996). </a:t>
            </a: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</a:pPr>
            <a:endParaRPr lang="en-US" altLang="en-US" sz="1800" dirty="0"/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</a:pP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0" b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838200" y="528063"/>
            <a:ext cx="7467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1</a:t>
            </a:r>
            <a:r>
              <a:rPr lang="en-US" altLang="zh-CN" sz="3200" dirty="0" smtClean="0">
                <a:ea typeface="宋体" panose="02010600030101010101" pitchFamily="2" charset="-122"/>
              </a:rPr>
              <a:t>. Introduction</a:t>
            </a:r>
            <a:r>
              <a:rPr lang="en-US" altLang="zh-CN" sz="2000" dirty="0" smtClean="0">
                <a:ea typeface="宋体" panose="02010600030101010101" pitchFamily="2" charset="-122"/>
              </a:rPr>
              <a:t> </a:t>
            </a:r>
            <a:r>
              <a:rPr lang="en-US" altLang="zh-CN" sz="2000" dirty="0">
                <a:ea typeface="宋体" panose="02010600030101010101" pitchFamily="2" charset="-122"/>
              </a:rPr>
              <a:t>(continued)</a:t>
            </a:r>
            <a:endParaRPr lang="en-CA" altLang="zh-CN" sz="3200" dirty="0">
              <a:ea typeface="宋体" panose="02010600030101010101" pitchFamily="2" charset="-122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38200" y="1371600"/>
            <a:ext cx="7162800" cy="1217451"/>
            <a:chOff x="838200" y="1371600"/>
            <a:chExt cx="7162800" cy="1217451"/>
          </a:xfrm>
        </p:grpSpPr>
        <p:sp>
          <p:nvSpPr>
            <p:cNvPr id="9218" name="Rectangle 4"/>
            <p:cNvSpPr>
              <a:spLocks noChangeArrowheads="1"/>
            </p:cNvSpPr>
            <p:nvPr/>
          </p:nvSpPr>
          <p:spPr bwMode="auto">
            <a:xfrm>
              <a:off x="838200" y="1371600"/>
              <a:ext cx="7162800" cy="12174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457200" indent="-4572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lnSpc>
                  <a:spcPct val="120000"/>
                </a:lnSpc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lnSpc>
                  <a:spcPct val="110000"/>
                </a:lnSpc>
                <a:spcBef>
                  <a:spcPct val="60000"/>
                </a:spcBef>
              </a:pPr>
              <a:r>
                <a:rPr lang="en-US" altLang="en-US" sz="2200" b="0" dirty="0" smtClean="0"/>
                <a:t>The LST of </a:t>
              </a:r>
              <a:r>
                <a:rPr lang="en-US" altLang="en-US" sz="2200" b="0" i="1" dirty="0" smtClean="0"/>
                <a:t>X </a:t>
              </a:r>
              <a:r>
                <a:rPr lang="en-US" altLang="en-US" sz="2200" b="0" dirty="0" smtClean="0"/>
                <a:t>is given by </a:t>
              </a:r>
              <a:endParaRPr lang="en-US" altLang="en-US" sz="2200" b="0" dirty="0"/>
            </a:p>
            <a:p>
              <a:pPr marL="457200" lvl="1" indent="0" eaLnBrk="1" hangingPunct="1">
                <a:lnSpc>
                  <a:spcPct val="110000"/>
                </a:lnSpc>
                <a:spcBef>
                  <a:spcPct val="60000"/>
                </a:spcBef>
                <a:buNone/>
              </a:pPr>
              <a:endParaRPr lang="en-US" altLang="en-US" sz="1800" dirty="0"/>
            </a:p>
            <a:p>
              <a:pPr marL="0" indent="0" eaLnBrk="1" hangingPunct="1">
                <a:lnSpc>
                  <a:spcPct val="110000"/>
                </a:lnSpc>
                <a:spcBef>
                  <a:spcPct val="60000"/>
                </a:spcBef>
                <a:buNone/>
              </a:pPr>
              <a:endParaRPr lang="en-US" altLang="en-US" sz="2200" b="0" dirty="0" smtClean="0"/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2584457"/>
                </p:ext>
              </p:extLst>
            </p:nvPr>
          </p:nvGraphicFramePr>
          <p:xfrm>
            <a:off x="2133600" y="1752600"/>
            <a:ext cx="4128796" cy="68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99" r:id="rId3" imgW="2806700" imgH="457200" progId="Equation.DSMT4">
                    <p:embed/>
                  </p:oleObj>
                </mc:Choice>
                <mc:Fallback>
                  <p:oleObj r:id="rId3" imgW="2806700" imgH="457200" progId="Equation.DSMT4">
                    <p:embed/>
                    <p:pic>
                      <p:nvPicPr>
                        <p:cNvPr id="0" name="Object 7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3600" y="1752600"/>
                          <a:ext cx="4128796" cy="6858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38200" y="4678362"/>
            <a:ext cx="71628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lnSpc>
                <a:spcPct val="110000"/>
              </a:lnSpc>
              <a:spcBef>
                <a:spcPct val="60000"/>
              </a:spcBef>
              <a:buNone/>
            </a:pPr>
            <a:endParaRPr lang="en-US" dirty="0"/>
          </a:p>
          <a:p>
            <a:pPr marL="457200" lvl="1" eaLnBrk="1" hangingPunct="1">
              <a:lnSpc>
                <a:spcPct val="110000"/>
              </a:lnSpc>
              <a:spcBef>
                <a:spcPct val="60000"/>
              </a:spcBef>
              <a:buSzPct val="65000"/>
              <a:buFont typeface="Wingdings" panose="05000000000000000000" pitchFamily="2" charset="2"/>
              <a:buChar char="l"/>
            </a:pPr>
            <a:r>
              <a:rPr lang="en-CA" dirty="0" smtClean="0"/>
              <a:t>The pole(s) of </a:t>
            </a:r>
            <a:r>
              <a:rPr lang="en-US" altLang="en-US" i="1" dirty="0">
                <a:sym typeface="Symbol" panose="05050102010706020507" pitchFamily="18" charset="2"/>
              </a:rPr>
              <a:t>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i="1" dirty="0">
                <a:sym typeface="Symbol" panose="05050102010706020507" pitchFamily="18" charset="2"/>
              </a:rPr>
              <a:t>s</a:t>
            </a:r>
            <a:r>
              <a:rPr lang="en-US" altLang="en-US" dirty="0" smtClean="0">
                <a:sym typeface="Symbol" panose="05050102010706020507" pitchFamily="18" charset="2"/>
              </a:rPr>
              <a:t>) or the zero(s) of </a:t>
            </a:r>
            <a:r>
              <a:rPr lang="en-US" altLang="en-US" i="1" dirty="0" smtClean="0">
                <a:sym typeface="Symbol" panose="05050102010706020507" pitchFamily="18" charset="2"/>
              </a:rPr>
              <a:t>b</a:t>
            </a:r>
            <a:r>
              <a:rPr lang="en-US" altLang="en-US" dirty="0" smtClean="0">
                <a:sym typeface="Symbol" panose="05050102010706020507" pitchFamily="18" charset="2"/>
              </a:rPr>
              <a:t>(</a:t>
            </a:r>
            <a:r>
              <a:rPr lang="en-US" altLang="en-US" i="1" dirty="0" smtClean="0">
                <a:sym typeface="Symbol" panose="05050102010706020507" pitchFamily="18" charset="2"/>
              </a:rPr>
              <a:t>s</a:t>
            </a:r>
            <a:r>
              <a:rPr lang="en-US" altLang="en-US" dirty="0" smtClean="0">
                <a:sym typeface="Symbol" panose="05050102010706020507" pitchFamily="18" charset="2"/>
              </a:rPr>
              <a:t>) of the maximum real part is real and negative. </a:t>
            </a:r>
            <a:endParaRPr lang="en-CA" dirty="0"/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endParaRPr lang="en-US" altLang="en-US" sz="2200" b="0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838200" y="2514600"/>
            <a:ext cx="7162800" cy="2684585"/>
            <a:chOff x="838200" y="2514600"/>
            <a:chExt cx="7162800" cy="2684585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8616186"/>
                </p:ext>
              </p:extLst>
            </p:nvPr>
          </p:nvGraphicFramePr>
          <p:xfrm>
            <a:off x="2362200" y="3352800"/>
            <a:ext cx="3429000" cy="1846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00" r:id="rId5" imgW="2590800" imgH="1397000" progId="Equation.DSMT4">
                    <p:embed/>
                  </p:oleObj>
                </mc:Choice>
                <mc:Fallback>
                  <p:oleObj r:id="rId5" imgW="2590800" imgH="1397000" progId="Equation.DSMT4">
                    <p:embed/>
                    <p:pic>
                      <p:nvPicPr>
                        <p:cNvPr id="0" name="Object 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2200" y="3352800"/>
                          <a:ext cx="3429000" cy="184638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838200" y="2514600"/>
              <a:ext cx="7162800" cy="13255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457200" indent="-4572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lnSpc>
                  <a:spcPct val="120000"/>
                </a:lnSpc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­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lnSpc>
                  <a:spcPct val="110000"/>
                </a:lnSpc>
                <a:spcBef>
                  <a:spcPct val="60000"/>
                </a:spcBef>
              </a:pPr>
              <a:r>
                <a:rPr lang="en-US" altLang="en-US" sz="2000" b="0" dirty="0" smtClean="0"/>
                <a:t>Given </a:t>
              </a:r>
              <a:r>
                <a:rPr lang="en-US" altLang="en-US" sz="2000" b="0" i="1" dirty="0" smtClean="0">
                  <a:sym typeface="Symbol" panose="05050102010706020507" pitchFamily="18" charset="2"/>
                </a:rPr>
                <a:t></a:t>
              </a:r>
              <a:r>
                <a:rPr lang="en-US" altLang="en-US" sz="2000" b="0" dirty="0" smtClean="0">
                  <a:sym typeface="Symbol" panose="05050102010706020507" pitchFamily="18" charset="2"/>
                </a:rPr>
                <a:t>(</a:t>
              </a:r>
              <a:r>
                <a:rPr lang="en-US" altLang="en-US" sz="2000" b="0" i="1" dirty="0" smtClean="0">
                  <a:sym typeface="Symbol" panose="05050102010706020507" pitchFamily="18" charset="2"/>
                </a:rPr>
                <a:t>s</a:t>
              </a:r>
              <a:r>
                <a:rPr lang="en-US" altLang="en-US" sz="2000" b="0" dirty="0" smtClean="0">
                  <a:sym typeface="Symbol" panose="05050102010706020507" pitchFamily="18" charset="2"/>
                </a:rPr>
                <a:t>), an </a:t>
              </a:r>
              <a:r>
                <a:rPr lang="en-US" altLang="en-US" sz="2000" b="0" i="1" dirty="0" smtClean="0">
                  <a:sym typeface="Symbol" panose="05050102010706020507" pitchFamily="18" charset="2"/>
                </a:rPr>
                <a:t>ME</a:t>
              </a:r>
              <a:r>
                <a:rPr lang="en-US" altLang="en-US" sz="2000" b="0" dirty="0" smtClean="0">
                  <a:sym typeface="Symbol" panose="05050102010706020507" pitchFamily="18" charset="2"/>
                </a:rPr>
                <a:t>-representation can be obtained as </a:t>
              </a:r>
              <a:r>
                <a:rPr lang="en-US" sz="2000" b="0" dirty="0"/>
                <a:t>{</a:t>
              </a:r>
              <a:r>
                <a:rPr lang="en-US" sz="2000" dirty="0">
                  <a:sym typeface="Symbol" panose="05050102010706020507" pitchFamily="18" charset="2"/>
                </a:rPr>
                <a:t></a:t>
              </a:r>
              <a:r>
                <a:rPr lang="en-US" sz="2000" b="0" dirty="0"/>
                <a:t>, </a:t>
              </a:r>
              <a:r>
                <a:rPr lang="en-US" sz="2000" b="0" i="1" dirty="0"/>
                <a:t>T</a:t>
              </a:r>
              <a:r>
                <a:rPr lang="en-US" sz="2000" b="0" dirty="0"/>
                <a:t>, </a:t>
              </a:r>
              <a:r>
                <a:rPr lang="en-US" sz="2000" dirty="0"/>
                <a:t>v</a:t>
              </a:r>
              <a:r>
                <a:rPr lang="en-US" sz="2000" b="0" dirty="0"/>
                <a:t>}, where </a:t>
              </a:r>
              <a:r>
                <a:rPr lang="en-US" sz="2000" dirty="0">
                  <a:sym typeface="Symbol" panose="05050102010706020507" pitchFamily="18" charset="2"/>
                </a:rPr>
                <a:t></a:t>
              </a:r>
              <a:r>
                <a:rPr lang="en-US" sz="2000" b="0" dirty="0"/>
                <a:t> = (</a:t>
              </a:r>
              <a:r>
                <a:rPr lang="en-US" sz="2000" b="0" i="1" dirty="0"/>
                <a:t>a</a:t>
              </a:r>
              <a:r>
                <a:rPr lang="en-US" sz="2000" b="0" baseline="-25000" dirty="0"/>
                <a:t>1</a:t>
              </a:r>
              <a:r>
                <a:rPr lang="en-US" sz="2000" b="0" dirty="0"/>
                <a:t>, </a:t>
              </a:r>
              <a:r>
                <a:rPr lang="en-US" sz="2000" b="0" i="1" dirty="0"/>
                <a:t>a</a:t>
              </a:r>
              <a:r>
                <a:rPr lang="en-US" sz="2000" b="0" baseline="-25000" dirty="0"/>
                <a:t>2</a:t>
              </a:r>
              <a:r>
                <a:rPr lang="en-US" sz="2000" b="0" dirty="0"/>
                <a:t>, …, </a:t>
              </a:r>
              <a:r>
                <a:rPr lang="en-US" sz="2000" b="0" i="1" dirty="0"/>
                <a:t>a</a:t>
              </a:r>
              <a:r>
                <a:rPr lang="en-US" sz="2000" b="0" i="1" baseline="-25000" dirty="0"/>
                <a:t>m</a:t>
              </a:r>
              <a:r>
                <a:rPr lang="en-US" sz="2000" b="0" dirty="0"/>
                <a:t>) = </a:t>
              </a:r>
              <a:r>
                <a:rPr lang="en-US" sz="2000" dirty="0"/>
                <a:t>a</a:t>
              </a:r>
              <a:r>
                <a:rPr lang="en-US" sz="2000" b="0" dirty="0"/>
                <a:t>, </a:t>
              </a:r>
              <a:r>
                <a:rPr lang="en-US" sz="2000" dirty="0"/>
                <a:t>v</a:t>
              </a:r>
              <a:r>
                <a:rPr lang="en-US" sz="2000" b="0" dirty="0"/>
                <a:t> = (0, 0, …, 0, 1)</a:t>
              </a:r>
              <a:r>
                <a:rPr lang="en-US" sz="2000" b="0" dirty="0">
                  <a:sym typeface="Symbol" panose="05050102010706020507" pitchFamily="18" charset="2"/>
                </a:rPr>
                <a:t></a:t>
              </a:r>
              <a:r>
                <a:rPr lang="en-US" sz="2000" b="0" dirty="0"/>
                <a:t> = </a:t>
              </a:r>
              <a:r>
                <a:rPr lang="en-US" sz="2000" dirty="0" err="1"/>
                <a:t>e</a:t>
              </a:r>
              <a:r>
                <a:rPr lang="en-US" sz="2000" b="0" i="1" baseline="-25000" dirty="0" err="1"/>
                <a:t>m</a:t>
              </a:r>
              <a:r>
                <a:rPr lang="en-US" sz="2000" b="0" dirty="0"/>
                <a:t>, and </a:t>
              </a:r>
              <a:endParaRPr lang="en-US" sz="2000" b="0" dirty="0" smtClean="0"/>
            </a:p>
            <a:p>
              <a:pPr marL="0" eaLnBrk="1" hangingPunct="1">
                <a:lnSpc>
                  <a:spcPct val="110000"/>
                </a:lnSpc>
                <a:spcBef>
                  <a:spcPct val="60000"/>
                </a:spcBef>
              </a:pPr>
              <a:endParaRPr lang="en-US" dirty="0"/>
            </a:p>
            <a:p>
              <a:pPr marL="0" eaLnBrk="1" hangingPunct="1">
                <a:lnSpc>
                  <a:spcPct val="110000"/>
                </a:lnSpc>
                <a:spcBef>
                  <a:spcPct val="60000"/>
                </a:spcBef>
              </a:pPr>
              <a:endParaRPr lang="en-US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838200" y="528063"/>
            <a:ext cx="7467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1</a:t>
            </a:r>
            <a:r>
              <a:rPr lang="en-US" altLang="zh-CN" sz="3200" dirty="0" smtClean="0">
                <a:ea typeface="宋体" panose="02010600030101010101" pitchFamily="2" charset="-122"/>
              </a:rPr>
              <a:t>. Introduction</a:t>
            </a:r>
            <a:r>
              <a:rPr lang="en-US" altLang="zh-CN" sz="2000" dirty="0" smtClean="0">
                <a:ea typeface="宋体" panose="02010600030101010101" pitchFamily="2" charset="-122"/>
              </a:rPr>
              <a:t> </a:t>
            </a:r>
            <a:r>
              <a:rPr lang="en-US" altLang="zh-CN" sz="2000" dirty="0">
                <a:ea typeface="宋体" panose="02010600030101010101" pitchFamily="2" charset="-122"/>
              </a:rPr>
              <a:t>(continued)</a:t>
            </a:r>
            <a:endParaRPr lang="en-CA" altLang="zh-CN" sz="3200" dirty="0">
              <a:ea typeface="宋体" panose="02010600030101010101" pitchFamily="2" charset="-122"/>
            </a:endParaRP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0" b="0"/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0" b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838200" y="1371600"/>
            <a:ext cx="7162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en-US" altLang="zh-CN" sz="2000" dirty="0">
                <a:ea typeface="SimSun" panose="02010600030101010101" pitchFamily="2" charset="-122"/>
                <a:cs typeface="Times New Roman" panose="02020603050405020304" pitchFamily="18" charset="0"/>
              </a:rPr>
              <a:t>Definition </a:t>
            </a:r>
            <a:r>
              <a:rPr lang="en-US" altLang="zh-CN" sz="2000" b="0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Given </a:t>
            </a:r>
            <a:r>
              <a:rPr lang="en-US" altLang="zh-CN" sz="2000" b="0" i="1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altLang="zh-CN" sz="2000" b="0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000" b="0" i="1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2000" b="0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), </a:t>
            </a:r>
            <a:r>
              <a:rPr lang="en-US" altLang="zh-CN" sz="2000" b="0" dirty="0"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en-US" altLang="zh-CN" sz="2000" b="0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efine </a:t>
            </a:r>
            <a:r>
              <a:rPr lang="en-US" altLang="zh-CN" sz="2000" b="0" dirty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altLang="zh-CN" sz="2000" b="0" i="1" baseline="-30000" dirty="0">
                <a:ea typeface="SimSun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en-US" altLang="zh-CN" sz="2000" b="0" dirty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 the set of all vectors </a:t>
            </a:r>
            <a:r>
              <a:rPr lang="en-US" altLang="zh-CN" sz="2000" dirty="0" smtClean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a = </a:t>
            </a:r>
            <a:r>
              <a:rPr lang="en-US" sz="2000" b="0" dirty="0"/>
              <a:t>(</a:t>
            </a:r>
            <a:r>
              <a:rPr lang="en-US" sz="2000" b="0" i="1" dirty="0"/>
              <a:t>a</a:t>
            </a:r>
            <a:r>
              <a:rPr lang="en-US" sz="2000" b="0" baseline="-25000" dirty="0"/>
              <a:t>1</a:t>
            </a:r>
            <a:r>
              <a:rPr lang="en-US" sz="2000" b="0" dirty="0"/>
              <a:t>, </a:t>
            </a:r>
            <a:r>
              <a:rPr lang="en-US" sz="2000" b="0" i="1" dirty="0"/>
              <a:t>a</a:t>
            </a:r>
            <a:r>
              <a:rPr lang="en-US" sz="2000" b="0" baseline="-25000" dirty="0"/>
              <a:t>2</a:t>
            </a:r>
            <a:r>
              <a:rPr lang="en-US" sz="2000" b="0" dirty="0"/>
              <a:t>, …, </a:t>
            </a:r>
            <a:r>
              <a:rPr lang="en-US" sz="2000" b="0" i="1" dirty="0"/>
              <a:t>a</a:t>
            </a:r>
            <a:r>
              <a:rPr lang="en-US" sz="2000" b="0" i="1" baseline="-25000" dirty="0"/>
              <a:t>m</a:t>
            </a:r>
            <a:r>
              <a:rPr lang="en-US" sz="2000" b="0" dirty="0"/>
              <a:t>)</a:t>
            </a:r>
            <a:r>
              <a:rPr lang="en-US" altLang="zh-CN" sz="2000" b="0" dirty="0" smtClean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CN" sz="2000" b="0" dirty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such that </a:t>
            </a:r>
            <a:r>
              <a:rPr lang="en-US" altLang="zh-CN" sz="2000" b="0" i="1" dirty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zh-CN" sz="2000" b="0" dirty="0"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000" b="0" i="1" dirty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altLang="zh-CN" sz="2000" b="0" dirty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zh-CN" sz="2000" b="0" dirty="0" smtClean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altLang="zh-CN" sz="2000" b="0" i="1" dirty="0" smtClean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CN" sz="2000" b="0" dirty="0" smtClean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zh-CN" sz="2000" b="0" i="1" dirty="0" smtClean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altLang="zh-CN" sz="2000" b="0" dirty="0" smtClean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)/</a:t>
            </a:r>
            <a:r>
              <a:rPr lang="en-US" altLang="zh-CN" sz="2000" b="0" i="1" dirty="0" smtClean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zh-CN" sz="2000" b="0" dirty="0" smtClean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zh-CN" sz="2000" b="0" i="1" dirty="0" smtClean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altLang="zh-CN" sz="2000" b="0" dirty="0" smtClean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) defined </a:t>
            </a:r>
            <a:r>
              <a:rPr lang="en-US" altLang="zh-CN" sz="2000" b="0" dirty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in the above equation</a:t>
            </a:r>
            <a:r>
              <a:rPr lang="en-US" altLang="zh-CN" sz="2000" b="0" i="1" dirty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CN" sz="2000" b="0" dirty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is the LST of a density function. </a:t>
            </a:r>
            <a:endParaRPr lang="en-US" altLang="zh-CN" sz="2000" b="0" dirty="0" smtClean="0">
              <a:ea typeface="SimSun" panose="02010600030101010101" pitchFamily="2" charset="-122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endParaRPr lang="en-US" altLang="zh-CN" sz="2000" b="0" i="1" dirty="0">
              <a:ea typeface="SimSun" panose="02010600030101010101" pitchFamily="2" charset="-122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000" dirty="0" smtClean="0"/>
              <a:t>Proposition </a:t>
            </a:r>
            <a:r>
              <a:rPr lang="en-US" sz="2000" dirty="0"/>
              <a:t>(Bean, Fackrell, and Taylor (2008)) </a:t>
            </a:r>
            <a:r>
              <a:rPr lang="en-US" sz="2000" b="0" dirty="0"/>
              <a:t>The set </a:t>
            </a:r>
            <a:r>
              <a:rPr lang="en-US" sz="2000" b="0" dirty="0">
                <a:sym typeface="Symbol" panose="05050102010706020507" pitchFamily="18" charset="2"/>
              </a:rPr>
              <a:t></a:t>
            </a:r>
            <a:r>
              <a:rPr lang="en-US" sz="2000" b="0" i="1" baseline="-25000" dirty="0"/>
              <a:t>m</a:t>
            </a:r>
            <a:r>
              <a:rPr lang="en-US" sz="2000" b="0" dirty="0"/>
              <a:t> is </a:t>
            </a:r>
            <a:endParaRPr lang="en-CA" sz="2000" b="0" dirty="0"/>
          </a:p>
          <a:p>
            <a:pPr lvl="1"/>
            <a:r>
              <a:rPr lang="en-US" dirty="0"/>
              <a:t>nonempty; </a:t>
            </a:r>
            <a:endParaRPr lang="en-CA" dirty="0"/>
          </a:p>
          <a:p>
            <a:pPr lvl="1"/>
            <a:r>
              <a:rPr lang="en-US" dirty="0"/>
              <a:t>contained </a:t>
            </a:r>
            <a:r>
              <a:rPr lang="en-US" dirty="0" smtClean="0"/>
              <a:t>in </a:t>
            </a:r>
            <a:r>
              <a:rPr lang="en-US" dirty="0"/>
              <a:t>the upper half-space </a:t>
            </a:r>
            <a:r>
              <a:rPr lang="en-US" i="1" dirty="0" smtClean="0"/>
              <a:t>a</a:t>
            </a:r>
            <a:r>
              <a:rPr lang="en-US" i="1" baseline="-25000" dirty="0"/>
              <a:t>m</a:t>
            </a:r>
            <a:r>
              <a:rPr lang="en-US" dirty="0" smtClean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0; </a:t>
            </a:r>
            <a:endParaRPr lang="en-CA" dirty="0"/>
          </a:p>
          <a:p>
            <a:pPr lvl="1"/>
            <a:r>
              <a:rPr lang="en-US" dirty="0"/>
              <a:t>closed; </a:t>
            </a:r>
            <a:endParaRPr lang="en-CA" dirty="0"/>
          </a:p>
          <a:p>
            <a:pPr lvl="1"/>
            <a:r>
              <a:rPr lang="en-US" dirty="0"/>
              <a:t>bounded; and </a:t>
            </a:r>
            <a:endParaRPr lang="en-CA" dirty="0"/>
          </a:p>
          <a:p>
            <a:pPr lvl="1"/>
            <a:r>
              <a:rPr lang="en-US" dirty="0"/>
              <a:t>convex</a:t>
            </a:r>
            <a:r>
              <a:rPr lang="en-US" dirty="0" smtClean="0"/>
              <a:t>.</a:t>
            </a:r>
          </a:p>
          <a:p>
            <a:r>
              <a:rPr lang="en-US" altLang="zh-CN" sz="2000" b="0" dirty="0" smtClean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They also characterized </a:t>
            </a:r>
            <a:r>
              <a:rPr lang="en-US" sz="2000" b="0" dirty="0" smtClean="0">
                <a:sym typeface="Symbol" panose="05050102010706020507" pitchFamily="18" charset="2"/>
              </a:rPr>
              <a:t></a:t>
            </a:r>
            <a:r>
              <a:rPr lang="en-US" sz="2000" b="0" baseline="-25000" dirty="0" smtClean="0">
                <a:sym typeface="Symbol" panose="05050102010706020507" pitchFamily="18" charset="2"/>
              </a:rPr>
              <a:t>3</a:t>
            </a:r>
            <a:r>
              <a:rPr lang="en-US" sz="2000" b="0" dirty="0" smtClean="0">
                <a:sym typeface="Symbol" panose="05050102010706020507" pitchFamily="18" charset="2"/>
              </a:rPr>
              <a:t>, the boundary of </a:t>
            </a:r>
            <a:r>
              <a:rPr lang="en-US" sz="2000" b="0" baseline="-25000" dirty="0">
                <a:sym typeface="Symbol" panose="05050102010706020507" pitchFamily="18" charset="2"/>
              </a:rPr>
              <a:t>3</a:t>
            </a:r>
            <a:r>
              <a:rPr lang="en-US" sz="2000" b="0" dirty="0">
                <a:sym typeface="Symbol" panose="05050102010706020507" pitchFamily="18" charset="2"/>
              </a:rPr>
              <a:t>, </a:t>
            </a:r>
            <a:r>
              <a:rPr lang="en-US" sz="2000" b="0" dirty="0" smtClean="0"/>
              <a:t>is completely. </a:t>
            </a:r>
            <a:endParaRPr lang="en-US" altLang="zh-CN" sz="2000" b="0" dirty="0">
              <a:ea typeface="SimSun" panose="02010600030101010101" pitchFamily="2" charset="-122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endParaRPr lang="en-US" altLang="en-US" sz="22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838200" y="1371600"/>
            <a:ext cx="7315200" cy="4718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200" b="0" dirty="0" smtClean="0"/>
              <a:t>Let </a:t>
            </a:r>
            <a:r>
              <a:rPr lang="en-US" b="0" dirty="0"/>
              <a:t>{–</a:t>
            </a:r>
            <a:r>
              <a:rPr lang="en-US" b="0" i="1" dirty="0">
                <a:sym typeface="Symbol" panose="05050102010706020507" pitchFamily="18" charset="2"/>
              </a:rPr>
              <a:t></a:t>
            </a:r>
            <a:r>
              <a:rPr lang="en-US" b="0" baseline="-25000" dirty="0"/>
              <a:t>1</a:t>
            </a:r>
            <a:r>
              <a:rPr lang="en-US" b="0" dirty="0"/>
              <a:t>, –</a:t>
            </a:r>
            <a:r>
              <a:rPr lang="en-US" b="0" i="1" dirty="0">
                <a:sym typeface="Symbol" panose="05050102010706020507" pitchFamily="18" charset="2"/>
              </a:rPr>
              <a:t></a:t>
            </a:r>
            <a:r>
              <a:rPr lang="en-US" b="0" baseline="-25000" dirty="0"/>
              <a:t>2</a:t>
            </a:r>
            <a:r>
              <a:rPr lang="en-US" b="0" dirty="0"/>
              <a:t>, …, –</a:t>
            </a:r>
            <a:r>
              <a:rPr lang="en-US" b="0" i="1" dirty="0">
                <a:sym typeface="Symbol" panose="05050102010706020507" pitchFamily="18" charset="2"/>
              </a:rPr>
              <a:t></a:t>
            </a:r>
            <a:r>
              <a:rPr lang="en-US" b="0" i="1" baseline="-25000" dirty="0"/>
              <a:t>m</a:t>
            </a:r>
            <a:r>
              <a:rPr lang="en-US" b="0" dirty="0" smtClean="0"/>
              <a:t>} be distinct real numbers and the zeros of </a:t>
            </a:r>
            <a:r>
              <a:rPr lang="en-US" b="0" i="1" dirty="0" smtClean="0"/>
              <a:t>b</a:t>
            </a:r>
            <a:r>
              <a:rPr lang="en-US" b="0" dirty="0" smtClean="0"/>
              <a:t>(</a:t>
            </a:r>
            <a:r>
              <a:rPr lang="en-US" b="0" i="1" dirty="0" smtClean="0"/>
              <a:t>s</a:t>
            </a:r>
            <a:r>
              <a:rPr lang="en-US" b="0" dirty="0" smtClean="0"/>
              <a:t>) (or the poles of </a:t>
            </a:r>
            <a:r>
              <a:rPr lang="en-US" b="0" i="1" dirty="0" smtClean="0">
                <a:sym typeface="Symbol" panose="05050102010706020507" pitchFamily="18" charset="2"/>
              </a:rPr>
              <a:t></a:t>
            </a:r>
            <a:r>
              <a:rPr lang="en-US" b="0" dirty="0" smtClean="0">
                <a:sym typeface="Symbol" panose="05050102010706020507" pitchFamily="18" charset="2"/>
              </a:rPr>
              <a:t>(</a:t>
            </a:r>
            <a:r>
              <a:rPr lang="en-US" b="0" i="1" dirty="0" smtClean="0">
                <a:sym typeface="Symbol" panose="05050102010706020507" pitchFamily="18" charset="2"/>
              </a:rPr>
              <a:t>s</a:t>
            </a:r>
            <a:r>
              <a:rPr lang="en-US" b="0" dirty="0" smtClean="0">
                <a:sym typeface="Symbol" panose="05050102010706020507" pitchFamily="18" charset="2"/>
              </a:rPr>
              <a:t>) = </a:t>
            </a:r>
            <a:r>
              <a:rPr lang="en-US" b="0" i="1" dirty="0" smtClean="0">
                <a:sym typeface="Symbol" panose="05050102010706020507" pitchFamily="18" charset="2"/>
              </a:rPr>
              <a:t>a</a:t>
            </a:r>
            <a:r>
              <a:rPr lang="en-US" b="0" dirty="0" smtClean="0">
                <a:sym typeface="Symbol" panose="05050102010706020507" pitchFamily="18" charset="2"/>
              </a:rPr>
              <a:t>(</a:t>
            </a:r>
            <a:r>
              <a:rPr lang="en-US" b="0" i="1" dirty="0" smtClean="0">
                <a:sym typeface="Symbol" panose="05050102010706020507" pitchFamily="18" charset="2"/>
              </a:rPr>
              <a:t>s</a:t>
            </a:r>
            <a:r>
              <a:rPr lang="en-US" b="0" dirty="0" smtClean="0">
                <a:sym typeface="Symbol" panose="05050102010706020507" pitchFamily="18" charset="2"/>
              </a:rPr>
              <a:t>)/</a:t>
            </a:r>
            <a:r>
              <a:rPr lang="en-US" b="0" i="1" dirty="0" smtClean="0">
                <a:sym typeface="Symbol" panose="05050102010706020507" pitchFamily="18" charset="2"/>
              </a:rPr>
              <a:t>b</a:t>
            </a:r>
            <a:r>
              <a:rPr lang="en-US" b="0" dirty="0" smtClean="0">
                <a:sym typeface="Symbol" panose="05050102010706020507" pitchFamily="18" charset="2"/>
              </a:rPr>
              <a:t>(</a:t>
            </a:r>
            <a:r>
              <a:rPr lang="en-US" b="0" i="1" dirty="0" smtClean="0">
                <a:sym typeface="Symbol" panose="05050102010706020507" pitchFamily="18" charset="2"/>
              </a:rPr>
              <a:t>s</a:t>
            </a:r>
            <a:r>
              <a:rPr lang="en-US" b="0" dirty="0" smtClean="0">
                <a:sym typeface="Symbol" panose="05050102010706020507" pitchFamily="18" charset="2"/>
              </a:rPr>
              <a:t>)).  </a:t>
            </a:r>
            <a:endParaRPr lang="en-US" b="0" dirty="0" smtClean="0">
              <a:sym typeface="Symbol" panose="05050102010706020507" pitchFamily="18" charset="2"/>
            </a:endParaRP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b="0" dirty="0" smtClean="0"/>
              <a:t>Given the poles, </a:t>
            </a:r>
            <a:r>
              <a:rPr lang="en-US" b="0" dirty="0" smtClean="0"/>
              <a:t>we want </a:t>
            </a:r>
            <a:r>
              <a:rPr lang="en-US" b="0" dirty="0"/>
              <a:t>a detailed characterization of </a:t>
            </a:r>
            <a:r>
              <a:rPr lang="en-US" b="0" dirty="0">
                <a:sym typeface="Symbol" panose="05050102010706020507" pitchFamily="18" charset="2"/>
              </a:rPr>
              <a:t></a:t>
            </a:r>
            <a:r>
              <a:rPr lang="en-US" b="0" dirty="0"/>
              <a:t>Ω</a:t>
            </a:r>
            <a:r>
              <a:rPr lang="en-US" b="0" i="1" baseline="-25000" dirty="0"/>
              <a:t>m</a:t>
            </a:r>
            <a:r>
              <a:rPr lang="en-US" b="0" dirty="0" smtClean="0"/>
              <a:t>, </a:t>
            </a:r>
            <a:r>
              <a:rPr lang="en-US" b="0" dirty="0"/>
              <a:t>the boundary of </a:t>
            </a:r>
            <a:r>
              <a:rPr lang="en-US" b="0" dirty="0">
                <a:sym typeface="Symbol" panose="05050102010706020507" pitchFamily="18" charset="2"/>
              </a:rPr>
              <a:t></a:t>
            </a:r>
            <a:r>
              <a:rPr lang="en-US" b="0" i="1" baseline="-25000" dirty="0" smtClean="0"/>
              <a:t>m</a:t>
            </a:r>
            <a:r>
              <a:rPr lang="en-US" b="0" dirty="0" smtClean="0"/>
              <a:t>.  That is: we want to find         </a:t>
            </a:r>
            <a:r>
              <a:rPr lang="en-US" altLang="zh-CN" dirty="0" smtClean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a </a:t>
            </a:r>
            <a:r>
              <a:rPr lang="en-US" altLang="zh-CN" dirty="0">
                <a:ea typeface="SimSun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b="0" dirty="0"/>
              <a:t>(</a:t>
            </a:r>
            <a:r>
              <a:rPr lang="en-US" b="0" i="1" dirty="0"/>
              <a:t>a</a:t>
            </a:r>
            <a:r>
              <a:rPr lang="en-US" b="0" baseline="-25000" dirty="0"/>
              <a:t>1</a:t>
            </a:r>
            <a:r>
              <a:rPr lang="en-US" b="0" dirty="0"/>
              <a:t>, </a:t>
            </a:r>
            <a:r>
              <a:rPr lang="en-US" b="0" i="1" dirty="0"/>
              <a:t>a</a:t>
            </a:r>
            <a:r>
              <a:rPr lang="en-US" b="0" baseline="-25000" dirty="0"/>
              <a:t>2</a:t>
            </a:r>
            <a:r>
              <a:rPr lang="en-US" b="0" dirty="0"/>
              <a:t>, …, </a:t>
            </a:r>
            <a:r>
              <a:rPr lang="en-US" b="0" i="1" dirty="0"/>
              <a:t>a</a:t>
            </a:r>
            <a:r>
              <a:rPr lang="en-US" b="0" i="1" baseline="-25000" dirty="0"/>
              <a:t>m</a:t>
            </a:r>
            <a:r>
              <a:rPr lang="en-US" b="0" dirty="0" smtClean="0"/>
              <a:t>) in </a:t>
            </a:r>
            <a:r>
              <a:rPr lang="en-US" b="0" dirty="0">
                <a:sym typeface="Symbol" panose="05050102010706020507" pitchFamily="18" charset="2"/>
              </a:rPr>
              <a:t></a:t>
            </a:r>
            <a:r>
              <a:rPr lang="en-US" b="0" dirty="0" smtClean="0"/>
              <a:t>Ω</a:t>
            </a:r>
            <a:r>
              <a:rPr lang="en-US" b="0" i="1" baseline="-25000" dirty="0" smtClean="0"/>
              <a:t>m</a:t>
            </a:r>
            <a:r>
              <a:rPr lang="en-US" b="0" dirty="0" smtClean="0"/>
              <a:t>. 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CA" b="0" dirty="0" smtClean="0"/>
              <a:t>Comments: 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CA" dirty="0" smtClean="0"/>
              <a:t>All </a:t>
            </a:r>
            <a:r>
              <a:rPr lang="en-CA" b="1" dirty="0" smtClean="0"/>
              <a:t>a</a:t>
            </a:r>
            <a:r>
              <a:rPr lang="en-CA" dirty="0" smtClean="0"/>
              <a:t> in the interior of </a:t>
            </a:r>
            <a:r>
              <a:rPr lang="en-US" altLang="zh-HK" dirty="0">
                <a:sym typeface="Symbol" panose="05050102010706020507" pitchFamily="18" charset="2"/>
              </a:rPr>
              <a:t></a:t>
            </a:r>
            <a:r>
              <a:rPr lang="en-US" altLang="zh-HK" i="1" baseline="-25000" dirty="0" smtClean="0"/>
              <a:t>m</a:t>
            </a:r>
            <a:r>
              <a:rPr lang="en-US" altLang="zh-HK" dirty="0"/>
              <a:t> </a:t>
            </a:r>
            <a:r>
              <a:rPr lang="en-US" altLang="zh-HK" dirty="0" smtClean="0"/>
              <a:t>correspond to a phase-type </a:t>
            </a:r>
            <a:r>
              <a:rPr lang="en-US" altLang="zh-HK" dirty="0" smtClean="0"/>
              <a:t>distribution.  </a:t>
            </a:r>
            <a:r>
              <a:rPr lang="en-CA" b="0" dirty="0" smtClean="0"/>
              <a:t>The </a:t>
            </a:r>
            <a:r>
              <a:rPr lang="en-CA" b="0" i="1" dirty="0" smtClean="0"/>
              <a:t>PH</a:t>
            </a:r>
            <a:r>
              <a:rPr lang="en-CA" b="0" dirty="0" smtClean="0"/>
              <a:t>-order of those phase-type distributions goes from 1 to infinity. 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CA" dirty="0" smtClean="0"/>
              <a:t>Some d</a:t>
            </a:r>
            <a:r>
              <a:rPr lang="en-CA" dirty="0" smtClean="0"/>
              <a:t>istributions </a:t>
            </a:r>
            <a:r>
              <a:rPr lang="en-CA" dirty="0" smtClean="0"/>
              <a:t>in </a:t>
            </a:r>
            <a:r>
              <a:rPr lang="en-US" altLang="zh-HK" dirty="0">
                <a:sym typeface="Symbol" panose="05050102010706020507" pitchFamily="18" charset="2"/>
              </a:rPr>
              <a:t></a:t>
            </a:r>
            <a:r>
              <a:rPr lang="en-US" altLang="zh-HK" dirty="0" smtClean="0"/>
              <a:t>Ω</a:t>
            </a:r>
            <a:r>
              <a:rPr lang="en-US" altLang="zh-HK" i="1" baseline="-25000" dirty="0" smtClean="0"/>
              <a:t>m</a:t>
            </a:r>
            <a:r>
              <a:rPr lang="en-US" altLang="zh-HK" dirty="0"/>
              <a:t> </a:t>
            </a:r>
            <a:r>
              <a:rPr lang="en-US" altLang="zh-HK" dirty="0" smtClean="0"/>
              <a:t>are not phase-type, since their density function is zero at some </a:t>
            </a:r>
            <a:r>
              <a:rPr lang="en-US" altLang="zh-HK" i="1" dirty="0" smtClean="0"/>
              <a:t>x</a:t>
            </a:r>
            <a:r>
              <a:rPr lang="en-US" altLang="zh-HK" dirty="0" smtClean="0"/>
              <a:t> &gt; 0 (i.e., </a:t>
            </a:r>
            <a:r>
              <a:rPr lang="en-US" altLang="zh-HK" i="1" dirty="0" smtClean="0"/>
              <a:t>f</a:t>
            </a:r>
            <a:r>
              <a:rPr lang="en-US" altLang="zh-HK" dirty="0" smtClean="0"/>
              <a:t>(</a:t>
            </a:r>
            <a:r>
              <a:rPr lang="en-US" altLang="zh-HK" i="1" dirty="0" smtClean="0"/>
              <a:t>x</a:t>
            </a:r>
            <a:r>
              <a:rPr lang="en-US" altLang="zh-HK" dirty="0" smtClean="0"/>
              <a:t>) = 0).</a:t>
            </a:r>
            <a:endParaRPr lang="en-US" altLang="zh-HK" dirty="0"/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  <a:defRPr/>
            </a:pPr>
            <a:endParaRPr lang="en-US" b="0" dirty="0" smtClean="0"/>
          </a:p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buNone/>
              <a:defRPr/>
            </a:pPr>
            <a:endParaRPr lang="en-US" altLang="en-US" b="0" dirty="0" smtClean="0"/>
          </a:p>
          <a:p>
            <a:pPr marL="457200" lvl="1" indent="0" eaLnBrk="1" hangingPunct="1">
              <a:lnSpc>
                <a:spcPct val="100000"/>
              </a:lnSpc>
              <a:spcBef>
                <a:spcPct val="40000"/>
              </a:spcBef>
              <a:buFontTx/>
              <a:buNone/>
              <a:defRPr/>
            </a:pPr>
            <a:endParaRPr lang="en-US" altLang="en-US" i="1" dirty="0" smtClean="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838200" y="5334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zh-CN" sz="3200" dirty="0">
                <a:ea typeface="宋体" panose="02010600030101010101" pitchFamily="2" charset="-122"/>
              </a:rPr>
              <a:t>2</a:t>
            </a:r>
            <a:r>
              <a:rPr lang="en-CA" altLang="zh-CN" sz="3200" dirty="0" smtClean="0">
                <a:ea typeface="宋体" panose="02010600030101010101" pitchFamily="2" charset="-122"/>
              </a:rPr>
              <a:t>. Problem of Interest</a:t>
            </a:r>
            <a:endParaRPr lang="en-CA" altLang="zh-CN" sz="3200" dirty="0">
              <a:ea typeface="宋体" panose="02010600030101010101" pitchFamily="2" charset="-122"/>
            </a:endParaRPr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38200" y="1371600"/>
            <a:ext cx="7162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altLang="en-US" dirty="0" smtClean="0"/>
              <a:t>Given</a:t>
            </a:r>
            <a:r>
              <a:rPr lang="en-US" i="1" dirty="0">
                <a:sym typeface="Symbol" panose="05050102010706020507" pitchFamily="18" charset="2"/>
              </a:rPr>
              <a:t> </a:t>
            </a:r>
            <a:r>
              <a:rPr lang="en-US" baseline="-25000" dirty="0"/>
              <a:t>1</a:t>
            </a:r>
            <a:r>
              <a:rPr lang="en-US" dirty="0"/>
              <a:t> &gt; </a:t>
            </a:r>
            <a:r>
              <a:rPr lang="en-US" i="1" dirty="0">
                <a:sym typeface="Symbol" panose="05050102010706020507" pitchFamily="18" charset="2"/>
              </a:rPr>
              <a:t></a:t>
            </a:r>
            <a:r>
              <a:rPr lang="en-US" baseline="-25000" dirty="0"/>
              <a:t>2</a:t>
            </a:r>
            <a:r>
              <a:rPr lang="en-US" dirty="0"/>
              <a:t> &gt; … &gt; </a:t>
            </a:r>
            <a:r>
              <a:rPr lang="en-US" i="1" dirty="0">
                <a:sym typeface="Symbol" panose="05050102010706020507" pitchFamily="18" charset="2"/>
              </a:rPr>
              <a:t></a:t>
            </a:r>
            <a:r>
              <a:rPr lang="en-US" i="1" baseline="-25000" dirty="0"/>
              <a:t>m</a:t>
            </a:r>
            <a:r>
              <a:rPr lang="en-US" dirty="0"/>
              <a:t> &gt; </a:t>
            </a:r>
            <a:r>
              <a:rPr lang="en-US" dirty="0" smtClean="0"/>
              <a:t>0, 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</a:pPr>
            <a:r>
              <a:rPr lang="en-US" altLang="en-US" dirty="0" smtClean="0"/>
              <a:t> </a:t>
            </a:r>
            <a:r>
              <a:rPr lang="en-US" dirty="0"/>
              <a:t>Let </a:t>
            </a:r>
            <a:r>
              <a:rPr lang="en-US" i="1" dirty="0"/>
              <a:t>F</a:t>
            </a:r>
            <a:r>
              <a:rPr lang="en-US" i="1" baseline="-25000" dirty="0"/>
              <a:t>i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 and </a:t>
            </a:r>
            <a:r>
              <a:rPr lang="en-US" i="1" dirty="0"/>
              <a:t>f</a:t>
            </a:r>
            <a:r>
              <a:rPr lang="en-US" i="1" baseline="-25000" dirty="0"/>
              <a:t>i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 be the distribution and density functions of the exponential random variable 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 with parameter </a:t>
            </a:r>
            <a:r>
              <a:rPr lang="en-US" i="1" dirty="0">
                <a:sym typeface="Symbol" panose="05050102010706020507" pitchFamily="18" charset="2"/>
              </a:rPr>
              <a:t></a:t>
            </a:r>
            <a:r>
              <a:rPr lang="en-US" i="1" baseline="-25000" dirty="0" err="1"/>
              <a:t>i</a:t>
            </a:r>
            <a:r>
              <a:rPr lang="en-US" dirty="0"/>
              <a:t>, respectively, for </a:t>
            </a:r>
            <a:r>
              <a:rPr lang="en-US" i="1" dirty="0" err="1"/>
              <a:t>i</a:t>
            </a:r>
            <a:r>
              <a:rPr lang="en-US" dirty="0"/>
              <a:t> = 1, 2, .., </a:t>
            </a:r>
            <a:r>
              <a:rPr lang="en-US" i="1" dirty="0"/>
              <a:t>m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</a:pPr>
            <a:r>
              <a:rPr lang="en-CA" dirty="0" smtClean="0"/>
              <a:t>Define</a:t>
            </a:r>
            <a:endParaRPr lang="en-US" dirty="0" smtClean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38200" y="528638"/>
            <a:ext cx="7467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2</a:t>
            </a:r>
            <a:r>
              <a:rPr lang="en-US" altLang="zh-CN" sz="3200" dirty="0" smtClean="0">
                <a:ea typeface="宋体" panose="02010600030101010101" pitchFamily="2" charset="-122"/>
              </a:rPr>
              <a:t>. Problem of Interest</a:t>
            </a:r>
            <a:r>
              <a:rPr lang="en-US" altLang="zh-CN" sz="2000" dirty="0" smtClean="0">
                <a:ea typeface="宋体" panose="02010600030101010101" pitchFamily="2" charset="-122"/>
              </a:rPr>
              <a:t> (continued)</a:t>
            </a:r>
            <a:endParaRPr lang="en-CA" altLang="zh-CN" sz="3200" dirty="0">
              <a:ea typeface="宋体" panose="02010600030101010101" pitchFamily="2" charset="-122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30374"/>
              </p:ext>
            </p:extLst>
          </p:nvPr>
        </p:nvGraphicFramePr>
        <p:xfrm>
          <a:off x="2220913" y="3868737"/>
          <a:ext cx="3970337" cy="207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4" name="Equation" r:id="rId3" imgW="2743200" imgH="1434960" progId="Equation.DSMT4">
                  <p:embed/>
                </p:oleObj>
              </mc:Choice>
              <mc:Fallback>
                <p:oleObj name="Equation" r:id="rId3" imgW="2743200" imgH="1434960" progId="Equation.DSMT4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3868737"/>
                        <a:ext cx="3970337" cy="20748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089216"/>
              </p:ext>
            </p:extLst>
          </p:nvPr>
        </p:nvGraphicFramePr>
        <p:xfrm>
          <a:off x="2209800" y="3505200"/>
          <a:ext cx="21621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5" name="Equation" r:id="rId5" imgW="1447560" imgH="228600" progId="Equation.DSMT4">
                  <p:embed/>
                </p:oleObj>
              </mc:Choice>
              <mc:Fallback>
                <p:oleObj name="Equation" r:id="rId5" imgW="1447560" imgH="228600" progId="Equation.DSMT4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505200"/>
                        <a:ext cx="2162175" cy="3460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092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38200" y="1371600"/>
            <a:ext cx="7162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CA" dirty="0" smtClean="0"/>
              <a:t>Rewrite </a:t>
            </a:r>
            <a:r>
              <a:rPr lang="en-US" altLang="zh-HK" i="1" dirty="0">
                <a:sym typeface="Symbol" panose="05050102010706020507" pitchFamily="18" charset="2"/>
              </a:rPr>
              <a:t></a:t>
            </a:r>
            <a:r>
              <a:rPr lang="en-US" altLang="zh-HK" dirty="0">
                <a:sym typeface="Symbol" panose="05050102010706020507" pitchFamily="18" charset="2"/>
              </a:rPr>
              <a:t>(</a:t>
            </a:r>
            <a:r>
              <a:rPr lang="en-US" altLang="zh-HK" i="1" dirty="0">
                <a:sym typeface="Symbol" panose="05050102010706020507" pitchFamily="18" charset="2"/>
              </a:rPr>
              <a:t>s</a:t>
            </a:r>
            <a:r>
              <a:rPr lang="en-US" altLang="zh-HK" dirty="0" smtClean="0">
                <a:sym typeface="Symbol" panose="05050102010706020507" pitchFamily="18" charset="2"/>
              </a:rPr>
              <a:t>) as </a:t>
            </a:r>
          </a:p>
          <a:p>
            <a:pPr marL="0" indent="0" eaLnBrk="1" hangingPunct="1">
              <a:lnSpc>
                <a:spcPct val="110000"/>
              </a:lnSpc>
              <a:spcBef>
                <a:spcPct val="60000"/>
              </a:spcBef>
              <a:buNone/>
            </a:pPr>
            <a:endParaRPr lang="en-CA" dirty="0" smtClean="0">
              <a:sym typeface="Symbol" panose="05050102010706020507" pitchFamily="18" charset="2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60000"/>
              </a:spcBef>
              <a:buNone/>
            </a:pPr>
            <a:r>
              <a:rPr lang="en-CA" dirty="0">
                <a:sym typeface="Symbol" panose="05050102010706020507" pitchFamily="18" charset="2"/>
              </a:rPr>
              <a:t> </a:t>
            </a:r>
            <a:r>
              <a:rPr lang="en-CA" dirty="0" smtClean="0">
                <a:sym typeface="Symbol" panose="05050102010706020507" pitchFamily="18" charset="2"/>
              </a:rPr>
              <a:t>     </a:t>
            </a:r>
            <a:r>
              <a:rPr lang="en-CA" b="0" dirty="0" smtClean="0">
                <a:sym typeface="Symbol" panose="05050102010706020507" pitchFamily="18" charset="2"/>
              </a:rPr>
              <a:t>with </a:t>
            </a:r>
            <a:r>
              <a:rPr lang="en-CA" b="0" i="1" dirty="0" smtClean="0">
                <a:sym typeface="Symbol" panose="05050102010706020507" pitchFamily="18" charset="2"/>
              </a:rPr>
              <a:t>x</a:t>
            </a:r>
            <a:r>
              <a:rPr lang="en-CA" b="0" baseline="-25000" dirty="0" smtClean="0">
                <a:sym typeface="Symbol" panose="05050102010706020507" pitchFamily="18" charset="2"/>
              </a:rPr>
              <a:t>1</a:t>
            </a:r>
            <a:r>
              <a:rPr lang="en-CA" b="0" dirty="0" smtClean="0">
                <a:sym typeface="Symbol" panose="05050102010706020507" pitchFamily="18" charset="2"/>
              </a:rPr>
              <a:t>+</a:t>
            </a:r>
            <a:r>
              <a:rPr lang="en-CA" b="0" i="1" dirty="0" smtClean="0">
                <a:sym typeface="Symbol" panose="05050102010706020507" pitchFamily="18" charset="2"/>
              </a:rPr>
              <a:t>x</a:t>
            </a:r>
            <a:r>
              <a:rPr lang="en-CA" b="0" baseline="-25000" dirty="0" smtClean="0">
                <a:sym typeface="Symbol" panose="05050102010706020507" pitchFamily="18" charset="2"/>
              </a:rPr>
              <a:t>2</a:t>
            </a:r>
            <a:r>
              <a:rPr lang="en-CA" b="0" dirty="0" smtClean="0">
                <a:sym typeface="Symbol" panose="05050102010706020507" pitchFamily="18" charset="2"/>
              </a:rPr>
              <a:t>+…+</a:t>
            </a:r>
            <a:r>
              <a:rPr lang="en-CA" b="0" i="1" dirty="0" err="1" smtClean="0">
                <a:sym typeface="Symbol" panose="05050102010706020507" pitchFamily="18" charset="2"/>
              </a:rPr>
              <a:t>x</a:t>
            </a:r>
            <a:r>
              <a:rPr lang="en-CA" b="0" i="1" baseline="-25000" dirty="0" err="1" smtClean="0">
                <a:sym typeface="Symbol" panose="05050102010706020507" pitchFamily="18" charset="2"/>
              </a:rPr>
              <a:t>m</a:t>
            </a:r>
            <a:r>
              <a:rPr lang="en-CA" b="0" dirty="0" smtClean="0">
                <a:sym typeface="Symbol" panose="05050102010706020507" pitchFamily="18" charset="2"/>
              </a:rPr>
              <a:t> = 1, </a:t>
            </a:r>
            <a:r>
              <a:rPr lang="en-CA" b="0" dirty="0" smtClean="0">
                <a:sym typeface="Symbol" panose="05050102010706020507" pitchFamily="18" charset="2"/>
              </a:rPr>
              <a:t>which </a:t>
            </a:r>
            <a:r>
              <a:rPr lang="en-CA" b="0" dirty="0" smtClean="0">
                <a:sym typeface="Symbol" panose="05050102010706020507" pitchFamily="18" charset="2"/>
              </a:rPr>
              <a:t>is equivalent to </a:t>
            </a:r>
          </a:p>
          <a:p>
            <a:pPr marL="0" indent="0" eaLnBrk="1" hangingPunct="1">
              <a:lnSpc>
                <a:spcPct val="110000"/>
              </a:lnSpc>
              <a:spcBef>
                <a:spcPct val="60000"/>
              </a:spcBef>
              <a:buNone/>
            </a:pPr>
            <a:endParaRPr lang="en-CA" b="0" dirty="0">
              <a:sym typeface="Symbol" panose="05050102010706020507" pitchFamily="18" charset="2"/>
            </a:endParaRPr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CA" b="0" dirty="0" smtClean="0">
                <a:sym typeface="Symbol" panose="05050102010706020507" pitchFamily="18" charset="2"/>
              </a:rPr>
              <a:t>We want to find all </a:t>
            </a:r>
            <a:r>
              <a:rPr lang="en-CA" dirty="0" smtClean="0">
                <a:sym typeface="Symbol" panose="05050102010706020507" pitchFamily="18" charset="2"/>
              </a:rPr>
              <a:t>x</a:t>
            </a:r>
            <a:r>
              <a:rPr lang="en-CA" b="0" dirty="0" smtClean="0">
                <a:sym typeface="Symbol" panose="05050102010706020507" pitchFamily="18" charset="2"/>
              </a:rPr>
              <a:t> = (</a:t>
            </a:r>
            <a:r>
              <a:rPr lang="en-CA" b="0" i="1" dirty="0" smtClean="0">
                <a:sym typeface="Symbol" panose="05050102010706020507" pitchFamily="18" charset="2"/>
              </a:rPr>
              <a:t>x</a:t>
            </a:r>
            <a:r>
              <a:rPr lang="en-CA" b="0" baseline="-25000" dirty="0" smtClean="0">
                <a:sym typeface="Symbol" panose="05050102010706020507" pitchFamily="18" charset="2"/>
              </a:rPr>
              <a:t>1</a:t>
            </a:r>
            <a:r>
              <a:rPr lang="en-CA" b="0" dirty="0">
                <a:sym typeface="Symbol" panose="05050102010706020507" pitchFamily="18" charset="2"/>
              </a:rPr>
              <a:t>, </a:t>
            </a:r>
            <a:r>
              <a:rPr lang="en-CA" b="0" i="1" dirty="0" smtClean="0">
                <a:sym typeface="Symbol" panose="05050102010706020507" pitchFamily="18" charset="2"/>
              </a:rPr>
              <a:t>x</a:t>
            </a:r>
            <a:r>
              <a:rPr lang="en-CA" b="0" baseline="-25000" dirty="0" smtClean="0">
                <a:sym typeface="Symbol" panose="05050102010706020507" pitchFamily="18" charset="2"/>
              </a:rPr>
              <a:t>2</a:t>
            </a:r>
            <a:r>
              <a:rPr lang="en-CA" b="0" dirty="0" smtClean="0">
                <a:sym typeface="Symbol" panose="05050102010706020507" pitchFamily="18" charset="2"/>
              </a:rPr>
              <a:t>, …, </a:t>
            </a:r>
            <a:r>
              <a:rPr lang="en-CA" b="0" i="1" dirty="0" err="1" smtClean="0">
                <a:sym typeface="Symbol" panose="05050102010706020507" pitchFamily="18" charset="2"/>
              </a:rPr>
              <a:t>x</a:t>
            </a:r>
            <a:r>
              <a:rPr lang="en-CA" b="0" i="1" baseline="-25000" dirty="0" err="1">
                <a:sym typeface="Symbol" panose="05050102010706020507" pitchFamily="18" charset="2"/>
              </a:rPr>
              <a:t>m</a:t>
            </a:r>
            <a:r>
              <a:rPr lang="en-CA" b="0" dirty="0" smtClean="0">
                <a:sym typeface="Symbol" panose="05050102010706020507" pitchFamily="18" charset="2"/>
              </a:rPr>
              <a:t>) such that </a:t>
            </a:r>
            <a:r>
              <a:rPr lang="en-CA" b="0" i="1" dirty="0" smtClean="0">
                <a:sym typeface="Symbol" panose="05050102010706020507" pitchFamily="18" charset="2"/>
              </a:rPr>
              <a:t>f</a:t>
            </a:r>
            <a:r>
              <a:rPr lang="en-CA" b="0" dirty="0" smtClean="0">
                <a:sym typeface="Symbol" panose="05050102010706020507" pitchFamily="18" charset="2"/>
              </a:rPr>
              <a:t>(</a:t>
            </a:r>
            <a:r>
              <a:rPr lang="en-CA" b="0" i="1" dirty="0" smtClean="0">
                <a:sym typeface="Symbol" panose="05050102010706020507" pitchFamily="18" charset="2"/>
              </a:rPr>
              <a:t>t</a:t>
            </a:r>
            <a:r>
              <a:rPr lang="en-CA" b="0" dirty="0" smtClean="0">
                <a:sym typeface="Symbol" panose="05050102010706020507" pitchFamily="18" charset="2"/>
              </a:rPr>
              <a:t>) is a density function, which is equivalent to identify </a:t>
            </a:r>
            <a:r>
              <a:rPr lang="en-US" b="0" dirty="0" smtClean="0"/>
              <a:t>Ω</a:t>
            </a:r>
            <a:r>
              <a:rPr lang="en-US" b="0" i="1" baseline="-25000" dirty="0" smtClean="0"/>
              <a:t>m</a:t>
            </a:r>
            <a:r>
              <a:rPr lang="en-US" b="0" dirty="0" smtClean="0"/>
              <a:t> and </a:t>
            </a:r>
            <a:r>
              <a:rPr lang="en-US" b="0" dirty="0" smtClean="0">
                <a:sym typeface="Symbol" panose="05050102010706020507" pitchFamily="18" charset="2"/>
              </a:rPr>
              <a:t></a:t>
            </a:r>
            <a:r>
              <a:rPr lang="en-US" b="0" dirty="0"/>
              <a:t>Ω</a:t>
            </a:r>
            <a:r>
              <a:rPr lang="en-US" b="0" i="1" baseline="-25000" dirty="0"/>
              <a:t>m</a:t>
            </a:r>
            <a:r>
              <a:rPr lang="en-US" b="0" dirty="0" smtClean="0"/>
              <a:t>.  We shall use the same notation. </a:t>
            </a:r>
            <a:endParaRPr lang="en-US" b="0" dirty="0"/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endParaRPr lang="en-CA" dirty="0" smtClean="0">
              <a:sym typeface="Symbol" panose="05050102010706020507" pitchFamily="18" charset="2"/>
            </a:endParaRPr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endParaRPr lang="en-US" dirty="0" smtClean="0"/>
          </a:p>
          <a:p>
            <a:pPr marL="457200" lvl="1" indent="0" eaLnBrk="1" hangingPunct="1">
              <a:lnSpc>
                <a:spcPct val="110000"/>
              </a:lnSpc>
              <a:spcBef>
                <a:spcPts val="600"/>
              </a:spcBef>
              <a:buNone/>
            </a:pPr>
            <a:endParaRPr lang="en-US" alt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965482"/>
              </p:ext>
            </p:extLst>
          </p:nvPr>
        </p:nvGraphicFramePr>
        <p:xfrm>
          <a:off x="1828800" y="3276600"/>
          <a:ext cx="43561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18" name="Equation" r:id="rId3" imgW="2501640" imgH="228600" progId="Equation.DSMT4">
                  <p:embed/>
                </p:oleObj>
              </mc:Choice>
              <mc:Fallback>
                <p:oleObj name="Equation" r:id="rId3" imgW="2501640" imgH="22860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276600"/>
                        <a:ext cx="4356100" cy="4032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38200" y="528638"/>
            <a:ext cx="7467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2</a:t>
            </a:r>
            <a:r>
              <a:rPr lang="en-US" altLang="zh-CN" sz="3200" dirty="0" smtClean="0">
                <a:ea typeface="宋体" panose="02010600030101010101" pitchFamily="2" charset="-122"/>
              </a:rPr>
              <a:t>. Problem of Interest</a:t>
            </a:r>
            <a:r>
              <a:rPr lang="en-US" altLang="zh-CN" sz="2000" dirty="0" smtClean="0">
                <a:ea typeface="宋体" panose="02010600030101010101" pitchFamily="2" charset="-122"/>
              </a:rPr>
              <a:t> (continued)</a:t>
            </a:r>
            <a:endParaRPr lang="en-CA" altLang="zh-CN" sz="3200" dirty="0">
              <a:ea typeface="宋体" panose="02010600030101010101" pitchFamily="2" charset="-122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7573442"/>
              </p:ext>
            </p:extLst>
          </p:nvPr>
        </p:nvGraphicFramePr>
        <p:xfrm>
          <a:off x="1666875" y="1828800"/>
          <a:ext cx="64103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19" name="Equation" r:id="rId5" imgW="3682800" imgH="431640" progId="Equation.DSMT4">
                  <p:embed/>
                </p:oleObj>
              </mc:Choice>
              <mc:Fallback>
                <p:oleObj name="Equation" r:id="rId5" imgW="3682800" imgH="4316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75" y="1828800"/>
                        <a:ext cx="6410325" cy="7620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936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838200" y="1371600"/>
            <a:ext cx="7467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CA" sz="2000" b="0" i="1" dirty="0">
                <a:sym typeface="Symbol" panose="05050102010706020507" pitchFamily="18" charset="2"/>
              </a:rPr>
              <a:t>m</a:t>
            </a:r>
            <a:r>
              <a:rPr lang="en-CA" sz="2000" b="0" i="1" dirty="0" smtClean="0">
                <a:sym typeface="Symbol" panose="05050102010706020507" pitchFamily="18" charset="2"/>
              </a:rPr>
              <a:t> = </a:t>
            </a:r>
            <a:r>
              <a:rPr lang="en-CA" sz="2000" b="0" dirty="0" smtClean="0">
                <a:sym typeface="Symbol" panose="05050102010706020507" pitchFamily="18" charset="2"/>
              </a:rPr>
              <a:t>1:  </a:t>
            </a:r>
            <a:r>
              <a:rPr lang="en-CA" sz="2000" b="0" i="1" dirty="0" smtClean="0">
                <a:sym typeface="Symbol" panose="05050102010706020507" pitchFamily="18" charset="2"/>
              </a:rPr>
              <a:t></a:t>
            </a:r>
            <a:r>
              <a:rPr lang="en-CA" sz="2000" b="0" dirty="0" smtClean="0">
                <a:sym typeface="Symbol" panose="05050102010706020507" pitchFamily="18" charset="2"/>
              </a:rPr>
              <a:t>(</a:t>
            </a:r>
            <a:r>
              <a:rPr lang="en-CA" sz="2000" b="0" i="1" dirty="0" smtClean="0">
                <a:sym typeface="Symbol" panose="05050102010706020507" pitchFamily="18" charset="2"/>
              </a:rPr>
              <a:t>s</a:t>
            </a:r>
            <a:r>
              <a:rPr lang="en-CA" sz="2000" b="0" dirty="0" smtClean="0">
                <a:sym typeface="Symbol" panose="05050102010706020507" pitchFamily="18" charset="2"/>
              </a:rPr>
              <a:t>) = </a:t>
            </a:r>
            <a:r>
              <a:rPr lang="en-CA" sz="2000" b="0" i="1" dirty="0" smtClean="0">
                <a:sym typeface="Symbol" panose="05050102010706020507" pitchFamily="18" charset="2"/>
              </a:rPr>
              <a:t>a</a:t>
            </a:r>
            <a:r>
              <a:rPr lang="en-CA" sz="2000" b="0" dirty="0" smtClean="0">
                <a:sym typeface="Symbol" panose="05050102010706020507" pitchFamily="18" charset="2"/>
              </a:rPr>
              <a:t>(</a:t>
            </a:r>
            <a:r>
              <a:rPr lang="en-CA" sz="2000" b="0" i="1" dirty="0" smtClean="0">
                <a:sym typeface="Symbol" panose="05050102010706020507" pitchFamily="18" charset="2"/>
              </a:rPr>
              <a:t>s</a:t>
            </a:r>
            <a:r>
              <a:rPr lang="en-CA" sz="2000" b="0" dirty="0" smtClean="0">
                <a:sym typeface="Symbol" panose="05050102010706020507" pitchFamily="18" charset="2"/>
              </a:rPr>
              <a:t>)/(</a:t>
            </a:r>
            <a:r>
              <a:rPr lang="en-CA" sz="2000" b="0" i="1" dirty="0" smtClean="0">
                <a:sym typeface="Symbol" panose="05050102010706020507" pitchFamily="18" charset="2"/>
              </a:rPr>
              <a:t>s</a:t>
            </a:r>
            <a:r>
              <a:rPr lang="en-CA" sz="2000" b="0" dirty="0" smtClean="0">
                <a:sym typeface="Symbol" panose="05050102010706020507" pitchFamily="18" charset="2"/>
              </a:rPr>
              <a:t>+</a:t>
            </a:r>
            <a:r>
              <a:rPr lang="en-CA" sz="2000" b="0" i="1" dirty="0" smtClean="0">
                <a:sym typeface="Symbol" panose="05050102010706020507" pitchFamily="18" charset="2"/>
              </a:rPr>
              <a:t></a:t>
            </a:r>
            <a:r>
              <a:rPr lang="en-CA" sz="2000" b="0" baseline="-25000" dirty="0" smtClean="0">
                <a:sym typeface="Symbol" panose="05050102010706020507" pitchFamily="18" charset="2"/>
              </a:rPr>
              <a:t>1</a:t>
            </a:r>
            <a:r>
              <a:rPr lang="en-CA" sz="2000" b="0" dirty="0" smtClean="0">
                <a:sym typeface="Symbol" panose="05050102010706020507" pitchFamily="18" charset="2"/>
              </a:rPr>
              <a:t>) = </a:t>
            </a:r>
            <a:r>
              <a:rPr lang="en-CA" altLang="zh-HK" sz="2000" b="0" i="1" dirty="0" smtClean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 smtClean="0">
                <a:sym typeface="Symbol" panose="05050102010706020507" pitchFamily="18" charset="2"/>
              </a:rPr>
              <a:t>1</a:t>
            </a:r>
            <a:r>
              <a:rPr lang="en-CA" altLang="zh-HK" sz="2000" b="0" dirty="0" smtClean="0">
                <a:sym typeface="Symbol" panose="05050102010706020507" pitchFamily="18" charset="2"/>
              </a:rPr>
              <a:t>/(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>
                <a:sym typeface="Symbol" panose="05050102010706020507" pitchFamily="18" charset="2"/>
              </a:rPr>
              <a:t>1</a:t>
            </a:r>
            <a:r>
              <a:rPr lang="en-CA" altLang="zh-HK" sz="2000" b="0" dirty="0" smtClean="0">
                <a:sym typeface="Symbol" panose="05050102010706020507" pitchFamily="18" charset="2"/>
              </a:rPr>
              <a:t>)</a:t>
            </a:r>
            <a:endParaRPr lang="en-CA" sz="2000" b="0" dirty="0" smtClean="0">
              <a:sym typeface="Symbol" panose="05050102010706020507" pitchFamily="18" charset="2"/>
            </a:endParaRP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CA" i="1" dirty="0" smtClean="0">
                <a:sym typeface="Symbol" panose="05050102010706020507" pitchFamily="18" charset="2"/>
              </a:rPr>
              <a:t>X </a:t>
            </a:r>
            <a:r>
              <a:rPr lang="en-CA" dirty="0" smtClean="0">
                <a:sym typeface="Symbol" panose="05050102010706020507" pitchFamily="18" charset="2"/>
              </a:rPr>
              <a:t>has to be exponential with parameter </a:t>
            </a:r>
            <a:r>
              <a:rPr lang="en-CA" altLang="zh-HK" i="1" dirty="0">
                <a:sym typeface="Symbol" panose="05050102010706020507" pitchFamily="18" charset="2"/>
              </a:rPr>
              <a:t></a:t>
            </a:r>
            <a:r>
              <a:rPr lang="en-CA" altLang="zh-HK" baseline="-25000" dirty="0" smtClean="0">
                <a:sym typeface="Symbol" panose="05050102010706020507" pitchFamily="18" charset="2"/>
              </a:rPr>
              <a:t>1</a:t>
            </a:r>
            <a:r>
              <a:rPr lang="en-CA" altLang="zh-HK" dirty="0" smtClean="0">
                <a:sym typeface="Symbol" panose="05050102010706020507" pitchFamily="18" charset="2"/>
              </a:rPr>
              <a:t>, with </a:t>
            </a:r>
            <a:r>
              <a:rPr lang="en-CA" altLang="zh-HK" i="1" dirty="0" smtClean="0">
                <a:sym typeface="Symbol" panose="05050102010706020507" pitchFamily="18" charset="2"/>
              </a:rPr>
              <a:t>X</a:t>
            </a:r>
            <a:r>
              <a:rPr lang="en-CA" altLang="zh-HK" baseline="-25000" dirty="0" smtClean="0">
                <a:sym typeface="Symbol" panose="05050102010706020507" pitchFamily="18" charset="2"/>
              </a:rPr>
              <a:t>1</a:t>
            </a:r>
            <a:r>
              <a:rPr lang="en-CA" altLang="zh-HK" dirty="0" smtClean="0">
                <a:sym typeface="Symbol" panose="05050102010706020507" pitchFamily="18" charset="2"/>
              </a:rPr>
              <a:t> and </a:t>
            </a:r>
            <a:r>
              <a:rPr lang="en-US" altLang="zh-HK" i="1" dirty="0" smtClean="0"/>
              <a:t>f</a:t>
            </a:r>
            <a:r>
              <a:rPr lang="en-US" altLang="zh-HK" baseline="-25000" dirty="0" smtClean="0"/>
              <a:t>1</a:t>
            </a:r>
            <a:r>
              <a:rPr lang="en-US" altLang="zh-HK" dirty="0" smtClean="0"/>
              <a:t>(</a:t>
            </a:r>
            <a:r>
              <a:rPr lang="en-US" altLang="zh-HK" i="1" dirty="0" smtClean="0"/>
              <a:t>t</a:t>
            </a:r>
            <a:r>
              <a:rPr lang="en-US" altLang="zh-HK" dirty="0" smtClean="0"/>
              <a:t>). </a:t>
            </a:r>
            <a:endParaRPr lang="en-CA" altLang="zh-HK" dirty="0" smtClean="0">
              <a:sym typeface="Symbol" panose="05050102010706020507" pitchFamily="18" charset="2"/>
            </a:endParaRP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US" altLang="zh-HK" dirty="0" smtClean="0">
                <a:sym typeface="Symbol" panose="05050102010706020507" pitchFamily="18" charset="2"/>
              </a:rPr>
              <a:t></a:t>
            </a:r>
            <a:r>
              <a:rPr lang="en-US" altLang="zh-HK" baseline="-25000" dirty="0" smtClean="0">
                <a:sym typeface="Symbol" panose="05050102010706020507" pitchFamily="18" charset="2"/>
              </a:rPr>
              <a:t>1</a:t>
            </a:r>
            <a:r>
              <a:rPr lang="en-US" altLang="zh-HK" dirty="0" smtClean="0"/>
              <a:t> has only one element. </a:t>
            </a:r>
            <a:endParaRPr lang="en-US" b="0" dirty="0">
              <a:sym typeface="Symbol" panose="05050102010706020507" pitchFamily="18" charset="2"/>
            </a:endParaRPr>
          </a:p>
          <a:p>
            <a:pPr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CA" altLang="zh-HK" sz="2000" b="0" i="1" dirty="0">
                <a:sym typeface="Symbol" panose="05050102010706020507" pitchFamily="18" charset="2"/>
              </a:rPr>
              <a:t>m = </a:t>
            </a:r>
            <a:r>
              <a:rPr lang="en-CA" altLang="zh-HK" sz="2000" b="0" dirty="0" smtClean="0">
                <a:sym typeface="Symbol" panose="05050102010706020507" pitchFamily="18" charset="2"/>
              </a:rPr>
              <a:t>2:  </a:t>
            </a:r>
            <a:r>
              <a:rPr lang="en-CA" altLang="zh-HK" sz="2000" b="0" i="1" dirty="0">
                <a:sym typeface="Symbol" panose="05050102010706020507" pitchFamily="18" charset="2"/>
              </a:rPr>
              <a:t></a:t>
            </a:r>
            <a:r>
              <a:rPr lang="en-CA" altLang="zh-HK" sz="2000" b="0" dirty="0">
                <a:sym typeface="Symbol" panose="05050102010706020507" pitchFamily="18" charset="2"/>
              </a:rPr>
              <a:t>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) = </a:t>
            </a:r>
            <a:r>
              <a:rPr lang="en-CA" altLang="zh-HK" sz="2000" b="0" i="1" dirty="0">
                <a:sym typeface="Symbol" panose="05050102010706020507" pitchFamily="18" charset="2"/>
              </a:rPr>
              <a:t>a</a:t>
            </a:r>
            <a:r>
              <a:rPr lang="en-CA" altLang="zh-HK" sz="2000" b="0" dirty="0">
                <a:sym typeface="Symbol" panose="05050102010706020507" pitchFamily="18" charset="2"/>
              </a:rPr>
              <a:t>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)/(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>
                <a:sym typeface="Symbol" panose="05050102010706020507" pitchFamily="18" charset="2"/>
              </a:rPr>
              <a:t>1</a:t>
            </a:r>
            <a:r>
              <a:rPr lang="en-CA" altLang="zh-HK" sz="2000" b="0" dirty="0" smtClean="0">
                <a:sym typeface="Symbol" panose="05050102010706020507" pitchFamily="18" charset="2"/>
              </a:rPr>
              <a:t>)(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 smtClean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 smtClean="0">
                <a:sym typeface="Symbol" panose="05050102010706020507" pitchFamily="18" charset="2"/>
              </a:rPr>
              <a:t>2</a:t>
            </a:r>
            <a:r>
              <a:rPr lang="en-CA" altLang="zh-HK" sz="2000" b="0" dirty="0" smtClean="0">
                <a:sym typeface="Symbol" panose="05050102010706020507" pitchFamily="18" charset="2"/>
              </a:rPr>
              <a:t>) 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r>
              <a:rPr lang="en-CA" altLang="zh-HK" sz="2000" b="0" dirty="0">
                <a:sym typeface="Symbol" panose="05050102010706020507" pitchFamily="18" charset="2"/>
              </a:rPr>
              <a:t> </a:t>
            </a:r>
            <a:r>
              <a:rPr lang="en-CA" altLang="zh-HK" sz="2000" b="0" dirty="0" smtClean="0">
                <a:sym typeface="Symbol" panose="05050102010706020507" pitchFamily="18" charset="2"/>
              </a:rPr>
              <a:t>                          </a:t>
            </a:r>
            <a:r>
              <a:rPr lang="en-CA" altLang="zh-HK" sz="2000" b="0" dirty="0" smtClean="0">
                <a:sym typeface="Symbol" panose="05050102010706020507" pitchFamily="18" charset="2"/>
              </a:rPr>
              <a:t>= </a:t>
            </a:r>
            <a:r>
              <a:rPr lang="en-CA" altLang="zh-HK" sz="2000" b="0" i="1" dirty="0" smtClean="0">
                <a:sym typeface="Symbol" panose="05050102010706020507" pitchFamily="18" charset="2"/>
              </a:rPr>
              <a:t>p</a:t>
            </a:r>
            <a:r>
              <a:rPr lang="en-CA" altLang="zh-HK" sz="2000" b="0" baseline="-25000" dirty="0" smtClean="0">
                <a:sym typeface="Symbol" panose="05050102010706020507" pitchFamily="18" charset="2"/>
              </a:rPr>
              <a:t>1</a:t>
            </a:r>
            <a:r>
              <a:rPr lang="en-CA" altLang="zh-HK" sz="2000" b="0" dirty="0" smtClean="0">
                <a:sym typeface="Symbol" panose="05050102010706020507" pitchFamily="18" charset="2"/>
              </a:rPr>
              <a:t>/(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>
                <a:sym typeface="Symbol" panose="05050102010706020507" pitchFamily="18" charset="2"/>
              </a:rPr>
              <a:t>1</a:t>
            </a:r>
            <a:r>
              <a:rPr lang="en-CA" altLang="zh-HK" sz="2000" b="0" dirty="0" smtClean="0">
                <a:sym typeface="Symbol" panose="05050102010706020507" pitchFamily="18" charset="2"/>
              </a:rPr>
              <a:t>) + (1–</a:t>
            </a:r>
            <a:r>
              <a:rPr lang="en-CA" altLang="zh-HK" sz="2000" b="0" i="1" dirty="0" smtClean="0">
                <a:sym typeface="Symbol" panose="05050102010706020507" pitchFamily="18" charset="2"/>
              </a:rPr>
              <a:t>p</a:t>
            </a:r>
            <a:r>
              <a:rPr lang="en-CA" altLang="zh-HK" sz="2000" b="0" dirty="0" smtClean="0">
                <a:sym typeface="Symbol" panose="05050102010706020507" pitchFamily="18" charset="2"/>
              </a:rPr>
              <a:t>)</a:t>
            </a:r>
            <a:r>
              <a:rPr lang="en-CA" altLang="zh-HK" sz="2000" b="0" i="1" dirty="0" smtClean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 smtClean="0">
                <a:sym typeface="Symbol" panose="05050102010706020507" pitchFamily="18" charset="2"/>
              </a:rPr>
              <a:t>1</a:t>
            </a:r>
            <a:r>
              <a:rPr lang="en-CA" altLang="zh-HK" sz="2000" b="0" i="1" dirty="0" smtClean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 smtClean="0">
                <a:sym typeface="Symbol" panose="05050102010706020507" pitchFamily="18" charset="2"/>
              </a:rPr>
              <a:t>2</a:t>
            </a:r>
            <a:r>
              <a:rPr lang="en-CA" altLang="zh-HK" sz="2000" b="0" dirty="0" smtClean="0">
                <a:sym typeface="Symbol" panose="05050102010706020507" pitchFamily="18" charset="2"/>
              </a:rPr>
              <a:t>/(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>
                <a:sym typeface="Symbol" panose="05050102010706020507" pitchFamily="18" charset="2"/>
              </a:rPr>
              <a:t>1</a:t>
            </a:r>
            <a:r>
              <a:rPr lang="en-CA" altLang="zh-HK" sz="2000" b="0" dirty="0">
                <a:sym typeface="Symbol" panose="05050102010706020507" pitchFamily="18" charset="2"/>
              </a:rPr>
              <a:t>)(</a:t>
            </a:r>
            <a:r>
              <a:rPr lang="en-CA" altLang="zh-HK" sz="2000" b="0" i="1" dirty="0">
                <a:sym typeface="Symbol" panose="05050102010706020507" pitchFamily="18" charset="2"/>
              </a:rPr>
              <a:t>s</a:t>
            </a:r>
            <a:r>
              <a:rPr lang="en-CA" altLang="zh-HK" sz="2000" b="0" dirty="0">
                <a:sym typeface="Symbol" panose="05050102010706020507" pitchFamily="18" charset="2"/>
              </a:rPr>
              <a:t>+</a:t>
            </a:r>
            <a:r>
              <a:rPr lang="en-CA" altLang="zh-HK" sz="2000" b="0" i="1" dirty="0">
                <a:sym typeface="Symbol" panose="05050102010706020507" pitchFamily="18" charset="2"/>
              </a:rPr>
              <a:t></a:t>
            </a:r>
            <a:r>
              <a:rPr lang="en-CA" altLang="zh-HK" sz="2000" b="0" baseline="-25000" dirty="0">
                <a:sym typeface="Symbol" panose="05050102010706020507" pitchFamily="18" charset="2"/>
              </a:rPr>
              <a:t>2</a:t>
            </a:r>
            <a:r>
              <a:rPr lang="en-CA" altLang="zh-HK" sz="2000" b="0" dirty="0" smtClean="0">
                <a:sym typeface="Symbol" panose="05050102010706020507" pitchFamily="18" charset="2"/>
              </a:rPr>
              <a:t>)</a:t>
            </a:r>
            <a:endParaRPr lang="en-CA" altLang="zh-HK" sz="2000" b="0" dirty="0">
              <a:sym typeface="Symbol" panose="05050102010706020507" pitchFamily="18" charset="2"/>
            </a:endParaRP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CA" b="0" i="1" dirty="0" smtClean="0">
                <a:sym typeface="Symbol" panose="05050102010706020507" pitchFamily="18" charset="2"/>
              </a:rPr>
              <a:t>X</a:t>
            </a:r>
            <a:r>
              <a:rPr lang="en-CA" b="0" dirty="0" smtClean="0">
                <a:sym typeface="Symbol" panose="05050102010706020507" pitchFamily="18" charset="2"/>
              </a:rPr>
              <a:t> has to be the convex sum of exponential </a:t>
            </a:r>
            <a:r>
              <a:rPr lang="en-US" i="1" dirty="0" smtClean="0">
                <a:sym typeface="Symbol" panose="05050102010706020507" pitchFamily="18" charset="2"/>
              </a:rPr>
              <a:t>X</a:t>
            </a:r>
            <a:r>
              <a:rPr lang="en-US" altLang="zh-HK" baseline="-25000" dirty="0" smtClean="0"/>
              <a:t>1</a:t>
            </a:r>
            <a:r>
              <a:rPr lang="en-US" altLang="zh-HK" dirty="0" smtClean="0"/>
              <a:t> and </a:t>
            </a:r>
            <a:r>
              <a:rPr lang="en-US" altLang="zh-HK" i="1" dirty="0" smtClean="0"/>
              <a:t>X</a:t>
            </a:r>
            <a:r>
              <a:rPr lang="en-US" altLang="zh-HK" baseline="-25000" dirty="0" smtClean="0"/>
              <a:t>1</a:t>
            </a:r>
            <a:r>
              <a:rPr lang="en-US" altLang="zh-HK" dirty="0" smtClean="0"/>
              <a:t>+</a:t>
            </a:r>
            <a:r>
              <a:rPr lang="en-US" altLang="zh-HK" i="1" dirty="0" smtClean="0"/>
              <a:t>X</a:t>
            </a:r>
            <a:r>
              <a:rPr lang="en-US" altLang="zh-HK" baseline="-25000" dirty="0" smtClean="0"/>
              <a:t>2</a:t>
            </a:r>
            <a:r>
              <a:rPr lang="en-US" altLang="zh-HK" dirty="0" smtClean="0"/>
              <a:t> (i.e., a generalized </a:t>
            </a:r>
            <a:r>
              <a:rPr lang="en-US" altLang="zh-HK" dirty="0" err="1" smtClean="0"/>
              <a:t>Erlang</a:t>
            </a:r>
            <a:r>
              <a:rPr lang="en-US" altLang="zh-HK" dirty="0" smtClean="0"/>
              <a:t> distribution, </a:t>
            </a:r>
            <a:r>
              <a:rPr lang="en-US" altLang="zh-HK" i="1" dirty="0"/>
              <a:t>f</a:t>
            </a:r>
            <a:r>
              <a:rPr lang="en-US" altLang="zh-HK" baseline="-25000" dirty="0"/>
              <a:t>12</a:t>
            </a:r>
            <a:r>
              <a:rPr lang="en-US" altLang="zh-HK" dirty="0"/>
              <a:t>(</a:t>
            </a:r>
            <a:r>
              <a:rPr lang="en-US" altLang="zh-HK" i="1" dirty="0"/>
              <a:t>t</a:t>
            </a:r>
            <a:r>
              <a:rPr lang="en-US" altLang="zh-HK" dirty="0" smtClean="0"/>
              <a:t>)): </a:t>
            </a:r>
            <a:r>
              <a:rPr lang="en-US" altLang="zh-HK" i="1" dirty="0" smtClean="0"/>
              <a:t> </a:t>
            </a:r>
            <a:r>
              <a:rPr lang="en-US" altLang="zh-HK" i="1" dirty="0"/>
              <a:t>pf</a:t>
            </a:r>
            <a:r>
              <a:rPr lang="en-US" altLang="zh-HK" baseline="-25000" dirty="0"/>
              <a:t>1</a:t>
            </a:r>
            <a:r>
              <a:rPr lang="en-US" altLang="zh-HK" dirty="0"/>
              <a:t>(</a:t>
            </a:r>
            <a:r>
              <a:rPr lang="en-US" altLang="zh-HK" i="1" dirty="0"/>
              <a:t>t</a:t>
            </a:r>
            <a:r>
              <a:rPr lang="en-US" altLang="zh-HK" dirty="0"/>
              <a:t>) + (1–</a:t>
            </a:r>
            <a:r>
              <a:rPr lang="en-US" altLang="zh-HK" i="1" dirty="0"/>
              <a:t>p</a:t>
            </a:r>
            <a:r>
              <a:rPr lang="en-US" altLang="zh-HK" dirty="0"/>
              <a:t>)</a:t>
            </a:r>
            <a:r>
              <a:rPr lang="en-US" altLang="zh-HK" i="1" dirty="0"/>
              <a:t>f</a:t>
            </a:r>
            <a:r>
              <a:rPr lang="en-US" altLang="zh-HK" baseline="-25000" dirty="0"/>
              <a:t>12</a:t>
            </a:r>
            <a:r>
              <a:rPr lang="en-US" altLang="zh-HK" dirty="0"/>
              <a:t>(</a:t>
            </a:r>
            <a:r>
              <a:rPr lang="en-US" altLang="zh-HK" i="1" dirty="0"/>
              <a:t>t</a:t>
            </a:r>
            <a:r>
              <a:rPr lang="en-US" altLang="zh-HK" dirty="0" smtClean="0"/>
              <a:t>)).</a:t>
            </a:r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US" altLang="zh-HK" dirty="0" smtClean="0">
                <a:sym typeface="Symbol" panose="05050102010706020507" pitchFamily="18" charset="2"/>
              </a:rPr>
              <a:t></a:t>
            </a:r>
            <a:r>
              <a:rPr lang="en-US" altLang="zh-HK" baseline="-25000" dirty="0" smtClean="0">
                <a:sym typeface="Symbol" panose="05050102010706020507" pitchFamily="18" charset="2"/>
              </a:rPr>
              <a:t>2</a:t>
            </a:r>
            <a:r>
              <a:rPr lang="en-US" altLang="zh-HK" dirty="0" smtClean="0"/>
              <a:t> contains (only) a line segment with two ending points </a:t>
            </a:r>
            <a:r>
              <a:rPr lang="en-US" altLang="zh-HK" i="1" dirty="0" smtClean="0"/>
              <a:t>X</a:t>
            </a:r>
            <a:r>
              <a:rPr lang="en-US" altLang="zh-HK" baseline="-25000" dirty="0" smtClean="0"/>
              <a:t>1</a:t>
            </a:r>
            <a:r>
              <a:rPr lang="en-US" altLang="zh-HK" dirty="0" smtClean="0"/>
              <a:t> and </a:t>
            </a:r>
            <a:r>
              <a:rPr lang="en-US" altLang="zh-HK" i="1" dirty="0" smtClean="0"/>
              <a:t>X</a:t>
            </a:r>
            <a:r>
              <a:rPr lang="en-US" altLang="zh-HK" baseline="-25000" dirty="0" smtClean="0"/>
              <a:t>1</a:t>
            </a:r>
            <a:r>
              <a:rPr lang="en-US" altLang="zh-HK" dirty="0" smtClean="0"/>
              <a:t>+</a:t>
            </a:r>
            <a:r>
              <a:rPr lang="en-US" altLang="zh-HK" i="1" dirty="0" smtClean="0"/>
              <a:t>X</a:t>
            </a:r>
            <a:r>
              <a:rPr lang="en-US" altLang="zh-HK" baseline="-25000" dirty="0" smtClean="0"/>
              <a:t>2</a:t>
            </a:r>
            <a:r>
              <a:rPr lang="en-US" altLang="zh-HK" dirty="0" smtClean="0"/>
              <a:t>.  (</a:t>
            </a:r>
            <a:r>
              <a:rPr lang="en-US" altLang="zh-HK" i="1" dirty="0" smtClean="0"/>
              <a:t>p </a:t>
            </a:r>
            <a:r>
              <a:rPr lang="en-US" altLang="zh-HK" dirty="0" smtClean="0"/>
              <a:t>&lt; 0 or </a:t>
            </a:r>
            <a:r>
              <a:rPr lang="en-US" altLang="zh-HK" i="1" dirty="0" smtClean="0"/>
              <a:t>p</a:t>
            </a:r>
            <a:r>
              <a:rPr lang="en-US" altLang="zh-HK" dirty="0" smtClean="0"/>
              <a:t> &gt; 1?) </a:t>
            </a:r>
            <a:r>
              <a:rPr lang="en-US" altLang="zh-HK" dirty="0" smtClean="0"/>
              <a:t>(Note: </a:t>
            </a:r>
            <a:r>
              <a:rPr lang="en-US" altLang="zh-HK" i="1" dirty="0">
                <a:sym typeface="Symbol" panose="05050102010706020507" pitchFamily="18" charset="2"/>
              </a:rPr>
              <a:t></a:t>
            </a:r>
            <a:r>
              <a:rPr lang="en-US" altLang="zh-HK" baseline="-25000" dirty="0"/>
              <a:t>1</a:t>
            </a:r>
            <a:r>
              <a:rPr lang="en-US" altLang="zh-HK" dirty="0"/>
              <a:t> &gt; </a:t>
            </a:r>
            <a:r>
              <a:rPr lang="en-US" altLang="zh-HK" i="1" dirty="0">
                <a:sym typeface="Symbol" panose="05050102010706020507" pitchFamily="18" charset="2"/>
              </a:rPr>
              <a:t></a:t>
            </a:r>
            <a:r>
              <a:rPr lang="en-US" altLang="zh-HK" baseline="-25000" dirty="0" smtClean="0"/>
              <a:t>2</a:t>
            </a:r>
            <a:r>
              <a:rPr lang="en-US" altLang="zh-HK" dirty="0" smtClean="0"/>
              <a:t>)</a:t>
            </a:r>
            <a:endParaRPr lang="en-US" altLang="zh-HK" dirty="0" smtClean="0"/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  <a:buSzPct val="100000"/>
            </a:pPr>
            <a:r>
              <a:rPr lang="en-CA" dirty="0" smtClean="0">
                <a:sym typeface="Symbol" panose="05050102010706020507" pitchFamily="18" charset="2"/>
              </a:rPr>
              <a:t>That is: </a:t>
            </a:r>
            <a:r>
              <a:rPr lang="en-US" b="0" dirty="0" smtClean="0">
                <a:sym typeface="Symbol" panose="05050102010706020507" pitchFamily="18" charset="2"/>
              </a:rPr>
              <a:t></a:t>
            </a:r>
            <a:r>
              <a:rPr lang="en-US" b="0" baseline="-25000" dirty="0"/>
              <a:t>2</a:t>
            </a:r>
            <a:r>
              <a:rPr lang="en-US" b="0" dirty="0"/>
              <a:t> = {</a:t>
            </a:r>
            <a:r>
              <a:rPr lang="en-US" b="0" i="1" dirty="0"/>
              <a:t>f</a:t>
            </a:r>
            <a:r>
              <a:rPr lang="en-US" b="0" baseline="-25000" dirty="0"/>
              <a:t>1</a:t>
            </a:r>
            <a:r>
              <a:rPr lang="en-US" b="0" dirty="0" smtClean="0"/>
              <a:t>(</a:t>
            </a:r>
            <a:r>
              <a:rPr lang="en-US" i="1" dirty="0"/>
              <a:t>.</a:t>
            </a:r>
            <a:r>
              <a:rPr lang="en-US" b="0" dirty="0" smtClean="0"/>
              <a:t>), </a:t>
            </a:r>
            <a:r>
              <a:rPr lang="en-US" b="0" i="1" dirty="0"/>
              <a:t>f</a:t>
            </a:r>
            <a:r>
              <a:rPr lang="en-US" b="0" baseline="-25000" dirty="0"/>
              <a:t>12</a:t>
            </a:r>
            <a:r>
              <a:rPr lang="en-US" b="0" dirty="0" smtClean="0"/>
              <a:t>(</a:t>
            </a:r>
            <a:r>
              <a:rPr lang="en-US" i="1" dirty="0"/>
              <a:t>.</a:t>
            </a:r>
            <a:r>
              <a:rPr lang="en-US" b="0" dirty="0" smtClean="0"/>
              <a:t>)}.</a:t>
            </a:r>
            <a:endParaRPr lang="en-US" altLang="en-US" b="0" dirty="0"/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</a:pPr>
            <a:endParaRPr lang="en-US" altLang="en-US" dirty="0"/>
          </a:p>
          <a:p>
            <a:pPr lvl="1" eaLnBrk="1" hangingPunct="1">
              <a:lnSpc>
                <a:spcPct val="110000"/>
              </a:lnSpc>
              <a:spcBef>
                <a:spcPct val="60000"/>
              </a:spcBef>
            </a:pPr>
            <a:endParaRPr lang="en-US" altLang="en-US" dirty="0"/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838200" y="528638"/>
            <a:ext cx="7467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dirty="0">
                <a:ea typeface="宋体" panose="02010600030101010101" pitchFamily="2" charset="-122"/>
              </a:rPr>
              <a:t>3</a:t>
            </a:r>
            <a:r>
              <a:rPr lang="en-US" altLang="zh-CN" sz="3200" dirty="0" smtClean="0">
                <a:ea typeface="宋体" panose="02010600030101010101" pitchFamily="2" charset="-122"/>
              </a:rPr>
              <a:t>. Examples and Intuition </a:t>
            </a:r>
            <a:endParaRPr lang="en-CA" altLang="zh-CN" sz="3200" dirty="0">
              <a:ea typeface="宋体" panose="02010600030101010101" pitchFamily="2" charset="-122"/>
            </a:endParaRP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</p:bldLst>
  </p:timing>
</p:sld>
</file>

<file path=ppt/theme/theme1.xml><?xml version="1.0" encoding="utf-8"?>
<a:theme xmlns:a="http://schemas.openxmlformats.org/drawingml/2006/main" name="Bamboo">
  <a:themeElements>
    <a:clrScheme name="Bamboo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Bambo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C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C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amboo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mboo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mbo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mboo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C:\Qiming\TeachCourses\Ieng3334-00\Bamboo.pot</Template>
  <TotalTime>16037</TotalTime>
  <Words>2186</Words>
  <Application>Microsoft Office PowerPoint</Application>
  <PresentationFormat>On-screen Show (4:3)</PresentationFormat>
  <Paragraphs>173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宋体</vt:lpstr>
      <vt:lpstr>宋体</vt:lpstr>
      <vt:lpstr>Elephant</vt:lpstr>
      <vt:lpstr>Georgia</vt:lpstr>
      <vt:lpstr>Symbol</vt:lpstr>
      <vt:lpstr>Times New Roman</vt:lpstr>
      <vt:lpstr>Wingdings</vt:lpstr>
      <vt:lpstr>Bamboo</vt:lpstr>
      <vt:lpstr>MathType 6.0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DalTech, Dalhousie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Introduction</dc:title>
  <dc:creator>Qi-Ming HE</dc:creator>
  <cp:lastModifiedBy>nexus\q7he</cp:lastModifiedBy>
  <cp:revision>772</cp:revision>
  <cp:lastPrinted>1601-01-01T00:00:00Z</cp:lastPrinted>
  <dcterms:created xsi:type="dcterms:W3CDTF">2000-02-19T03:08:09Z</dcterms:created>
  <dcterms:modified xsi:type="dcterms:W3CDTF">2019-02-14T00:57:34Z</dcterms:modified>
</cp:coreProperties>
</file>