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8" r:id="rId2"/>
    <p:sldId id="367" r:id="rId3"/>
    <p:sldId id="368" r:id="rId4"/>
    <p:sldId id="376" r:id="rId5"/>
    <p:sldId id="369" r:id="rId6"/>
    <p:sldId id="370" r:id="rId7"/>
    <p:sldId id="371" r:id="rId8"/>
    <p:sldId id="372" r:id="rId9"/>
    <p:sldId id="379" r:id="rId10"/>
    <p:sldId id="373" r:id="rId11"/>
    <p:sldId id="374" r:id="rId12"/>
    <p:sldId id="381" r:id="rId13"/>
    <p:sldId id="382" r:id="rId14"/>
    <p:sldId id="375" r:id="rId15"/>
    <p:sldId id="37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62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6C97D-4419-4FF4-A1C7-26325AFAB4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A1713A-D2BF-4598-8A49-DC82621E99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65C2C3-6BDB-4C6B-A9D9-DC5FEEAC9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6B94-5623-439D-9B76-5AAA0D63855D}" type="datetimeFigureOut">
              <a:rPr lang="en-AU" smtClean="0"/>
              <a:t>8/02/2019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C107A9-3500-436C-BA24-582BE2BA9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09565-FA25-41D2-8848-2FD8385B7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8A943-7645-4771-A042-7905563A9BF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7689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E8C05-E48D-4E31-90ED-D59DC09FB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C608DD-E45F-4F5C-BCEB-8D474DA52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0D2BED-DE5A-47F7-B18D-003A64CE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6B94-5623-439D-9B76-5AAA0D63855D}" type="datetimeFigureOut">
              <a:rPr lang="en-AU" smtClean="0"/>
              <a:t>8/02/2019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A79FB7-89E9-44C8-958A-90A83D179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1839A-1DF5-4F24-AC57-5C02B3B58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8A943-7645-4771-A042-7905563A9BF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08771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732213-A3C1-4B42-BB82-127DBE96B1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4CCED8-DE4D-4695-B513-FC76FEAE40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D22FD-6691-4F4B-A2CA-235743027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6B94-5623-439D-9B76-5AAA0D63855D}" type="datetimeFigureOut">
              <a:rPr lang="en-AU" smtClean="0"/>
              <a:t>8/02/2019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0B1D6-B758-44A0-BD48-AED4D80A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1DAE5-8260-4F79-9168-A05C3BCAD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8A943-7645-4771-A042-7905563A9BF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5486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A475F-9D3C-45E7-99CF-E6818FD87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E3F80-DBF6-49C3-AD1C-74D08488C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480C-04E8-4671-BFCF-45530F1E4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6B94-5623-439D-9B76-5AAA0D63855D}" type="datetimeFigureOut">
              <a:rPr lang="en-AU" smtClean="0"/>
              <a:t>8/02/2019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4C2DC0-D49C-4935-9AD6-9EDE3C40A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6948B1-EA7E-4E5A-878D-FAABD3B95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8A943-7645-4771-A042-7905563A9BF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870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3AA01-07CA-4C38-B972-24C1551BD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D9866D-164C-478C-90B3-57572D7AA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524C7-E773-4C4B-A058-9AA6DC112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6B94-5623-439D-9B76-5AAA0D63855D}" type="datetimeFigureOut">
              <a:rPr lang="en-AU" smtClean="0"/>
              <a:t>8/02/2019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66A29-254C-464C-81C9-86CAF4031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3E0D-6B6D-424E-B00F-5E40E2969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8A943-7645-4771-A042-7905563A9BF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6058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0046A-C73C-4DDA-B919-054FA38A2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BC620-84A5-476C-B7F2-9384077A6A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8A3592-31E2-450B-893D-C07F5B53A8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CAB992-CF99-4959-A32C-5A74EB497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6B94-5623-439D-9B76-5AAA0D63855D}" type="datetimeFigureOut">
              <a:rPr lang="en-AU" smtClean="0"/>
              <a:t>8/02/2019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4400B1-1FD8-4477-B6C3-89F0B7FEE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24F103-4A29-4C52-A127-16386AAFD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8A943-7645-4771-A042-7905563A9BF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5389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A6E62-9765-48C6-AF37-3478D5720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188F7-BBDA-40A6-A4F6-0AD2B304C9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34B584-036E-4C05-B3B8-FA20E443C8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64CC14-2710-47E8-B81B-5CD0CCABF8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A3C2A3-087E-4C0A-BDFA-C29CACAE65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01AA15-6171-4496-95AE-00162C924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6B94-5623-439D-9B76-5AAA0D63855D}" type="datetimeFigureOut">
              <a:rPr lang="en-AU" smtClean="0"/>
              <a:t>8/02/2019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9762CE-947E-4C63-AA55-58E07A2BD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D48FC8-1B34-4D64-8733-73D017C8E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8A943-7645-4771-A042-7905563A9BF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77182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7E9B6-AC4B-490C-BDF0-D36C2D95A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B0BCC6-E7B6-4801-A188-148C46E3F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6B94-5623-439D-9B76-5AAA0D63855D}" type="datetimeFigureOut">
              <a:rPr lang="en-AU" smtClean="0"/>
              <a:t>8/02/2019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90AB-8709-4BD1-94D5-730396B3B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A8D2CD-E441-4951-991B-7622769D4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8A943-7645-4771-A042-7905563A9BF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629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EC3E2E-14F8-40E8-857C-1AEA2BECA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6B94-5623-439D-9B76-5AAA0D63855D}" type="datetimeFigureOut">
              <a:rPr lang="en-AU" smtClean="0"/>
              <a:t>8/02/2019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693A37-F2AA-47F9-915A-D6F00AFBB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F32C4B-1124-4F8E-995E-585EE1A97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8A943-7645-4771-A042-7905563A9BF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9386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2E1A5-B675-4343-815A-ADCB2ACCF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FBBE4-7E43-43A3-BFED-2A4D39074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B5632E-21EC-433F-9262-43DEE94AA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E59CE-C43F-4C73-BC18-836B4C468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6B94-5623-439D-9B76-5AAA0D63855D}" type="datetimeFigureOut">
              <a:rPr lang="en-AU" smtClean="0"/>
              <a:t>8/02/2019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7BBD9B-0819-4241-96CD-29640A3B1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3A2350-72CE-4E03-9EE8-94CD8E5B3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8A943-7645-4771-A042-7905563A9BF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09864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BD528-115B-4A67-858F-F4D02F496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DB5AA9-2E82-4D19-9326-E3BBFB8F4E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2B4BF2-8A2C-4661-BFB9-B9AF9157E6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1A33BE-BF54-4654-B83B-E9A10F694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6B94-5623-439D-9B76-5AAA0D63855D}" type="datetimeFigureOut">
              <a:rPr lang="en-AU" smtClean="0"/>
              <a:t>8/02/2019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7EE4C0-9CEC-432C-A710-E58363C26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2E5BEF-AB27-4537-9EAD-1371B3DCF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8A943-7645-4771-A042-7905563A9BF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9731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67516F-878E-4231-9BAF-CE943F2F8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54EEDB-11CC-4A04-A12C-1DCCBCF920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0F046E-548D-4F6E-BA3F-47BDBA0519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36B94-5623-439D-9B76-5AAA0D63855D}" type="datetimeFigureOut">
              <a:rPr lang="en-AU" smtClean="0"/>
              <a:t>8/02/2019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C47420-2104-4333-8D6E-9A4C784C06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B9CE10-FBF4-4135-8287-C04E264E4F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8A943-7645-4771-A042-7905563A9BF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7662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1C312-06C7-49B5-8283-6EB55036B9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69357"/>
            <a:ext cx="9144000" cy="2387600"/>
          </a:xfrm>
        </p:spPr>
        <p:txBody>
          <a:bodyPr>
            <a:normAutofit/>
          </a:bodyPr>
          <a:lstStyle/>
          <a:p>
            <a:r>
              <a:rPr lang="en-AU" sz="4400" i="1" dirty="0"/>
              <a:t>Models for the evolution of gene-duplicates: Applications of Phase-Type distributions.</a:t>
            </a:r>
            <a:endParaRPr lang="en-AU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885D9D-4F3E-4401-BBFB-68BC2A832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1787" y="3056957"/>
            <a:ext cx="10427516" cy="1655762"/>
          </a:xfrm>
        </p:spPr>
        <p:txBody>
          <a:bodyPr>
            <a:normAutofit fontScale="92500" lnSpcReduction="20000"/>
          </a:bodyPr>
          <a:lstStyle/>
          <a:p>
            <a:r>
              <a:rPr lang="en-AU" dirty="0"/>
              <a:t>Tristan Stark</a:t>
            </a:r>
            <a:r>
              <a:rPr lang="en-AU" baseline="30000" dirty="0"/>
              <a:t>1</a:t>
            </a:r>
            <a:r>
              <a:rPr lang="en-AU" dirty="0"/>
              <a:t>, David Liberles</a:t>
            </a:r>
            <a:r>
              <a:rPr lang="en-AU" baseline="30000" dirty="0"/>
              <a:t>1</a:t>
            </a:r>
            <a:r>
              <a:rPr lang="en-AU" dirty="0"/>
              <a:t>, </a:t>
            </a:r>
            <a:r>
              <a:rPr lang="en-AU" dirty="0" err="1"/>
              <a:t>Małgorzata</a:t>
            </a:r>
            <a:r>
              <a:rPr lang="en-AU" dirty="0"/>
              <a:t> O’Reilly</a:t>
            </a:r>
            <a:r>
              <a:rPr lang="en-AU" baseline="30000" dirty="0"/>
              <a:t>2,3</a:t>
            </a:r>
            <a:r>
              <a:rPr lang="en-AU" dirty="0"/>
              <a:t> and </a:t>
            </a:r>
            <a:r>
              <a:rPr lang="en-AU" u="sng" dirty="0"/>
              <a:t>Barbara Holland</a:t>
            </a:r>
            <a:r>
              <a:rPr lang="en-AU" u="sng" baseline="30000" dirty="0"/>
              <a:t>2</a:t>
            </a:r>
          </a:p>
          <a:p>
            <a:endParaRPr lang="en-AU" u="sng" baseline="30000" dirty="0"/>
          </a:p>
          <a:p>
            <a:r>
              <a:rPr lang="en-AU" sz="1900" baseline="30000" dirty="0"/>
              <a:t>1</a:t>
            </a:r>
            <a:r>
              <a:rPr lang="en-AU" sz="1900" dirty="0"/>
              <a:t> Temple University, Philadelphia</a:t>
            </a:r>
          </a:p>
          <a:p>
            <a:r>
              <a:rPr lang="en-AU" sz="1900" baseline="30000" dirty="0"/>
              <a:t>2</a:t>
            </a:r>
            <a:r>
              <a:rPr lang="en-AU" sz="1900" dirty="0"/>
              <a:t> University of Tasmania, Australia</a:t>
            </a:r>
          </a:p>
          <a:p>
            <a:r>
              <a:rPr lang="en-AU" sz="1900" baseline="30000" dirty="0"/>
              <a:t>3</a:t>
            </a:r>
            <a:r>
              <a:rPr lang="en-AU" sz="1900" dirty="0"/>
              <a:t> ARC Centre of Excellence for Mathematical and Statistical Frontiers (ACEMS)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FF9F77-EE10-42A9-B1DB-35FFA7516404}"/>
              </a:ext>
            </a:extLst>
          </p:cNvPr>
          <p:cNvSpPr txBox="1"/>
          <p:nvPr/>
        </p:nvSpPr>
        <p:spPr>
          <a:xfrm>
            <a:off x="4186107" y="5335398"/>
            <a:ext cx="41106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dirty="0"/>
              <a:t>13-15 February 2019</a:t>
            </a:r>
          </a:p>
          <a:p>
            <a:pPr algn="ctr"/>
            <a:endParaRPr lang="en-AU" sz="1600" dirty="0"/>
          </a:p>
          <a:p>
            <a:pPr algn="ctr"/>
            <a:r>
              <a:rPr lang="en-AU" sz="1600" dirty="0"/>
              <a:t>The Tenth International Conference on     Matrix-Analytic Methods in Stochastic Models</a:t>
            </a:r>
          </a:p>
        </p:txBody>
      </p:sp>
      <p:pic>
        <p:nvPicPr>
          <p:cNvPr id="1026" name="Picture 2" descr="Home">
            <a:extLst>
              <a:ext uri="{FF2B5EF4-FFF2-40B4-BE49-F238E27FC236}">
                <a16:creationId xmlns:a16="http://schemas.microsoft.com/office/drawing/2014/main" id="{00C365C7-9573-4A15-8B2D-5D1ED2F46E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94230"/>
            <a:ext cx="2846621" cy="98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A14B222-DEC5-4268-BD6A-5173B6E57B00}"/>
              </a:ext>
            </a:extLst>
          </p:cNvPr>
          <p:cNvSpPr txBox="1"/>
          <p:nvPr/>
        </p:nvSpPr>
        <p:spPr>
          <a:xfrm>
            <a:off x="9476005" y="5546494"/>
            <a:ext cx="24727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This research was supported by the Australian Government through the Australian Research Council's </a:t>
            </a:r>
            <a:r>
              <a:rPr lang="en-AU" sz="1200" i="1" dirty="0"/>
              <a:t>Discovery Projects</a:t>
            </a:r>
            <a:r>
              <a:rPr lang="en-AU" sz="1200" dirty="0"/>
              <a:t> funding scheme (project DP180100352)</a:t>
            </a:r>
          </a:p>
        </p:txBody>
      </p:sp>
      <p:pic>
        <p:nvPicPr>
          <p:cNvPr id="1028" name="Picture 4" descr="ARC logo inline">
            <a:extLst>
              <a:ext uri="{FF2B5EF4-FFF2-40B4-BE49-F238E27FC236}">
                <a16:creationId xmlns:a16="http://schemas.microsoft.com/office/drawing/2014/main" id="{922BD6F0-572B-470B-A17C-4A695FFC3A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4576" y="4872281"/>
            <a:ext cx="2634143" cy="716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63C31CD-4279-4A94-9A04-92D9F8C5BF7B}"/>
              </a:ext>
            </a:extLst>
          </p:cNvPr>
          <p:cNvSpPr/>
          <p:nvPr/>
        </p:nvSpPr>
        <p:spPr>
          <a:xfrm>
            <a:off x="9314576" y="4872281"/>
            <a:ext cx="2782349" cy="188924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6047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Two kinds of hazard rates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88531" y="3392386"/>
            <a:ext cx="6814937" cy="31004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2DA69D4-A966-4731-8D7C-7459C415BBBE}"/>
              </a:ext>
            </a:extLst>
          </p:cNvPr>
          <p:cNvSpPr txBox="1"/>
          <p:nvPr/>
        </p:nvSpPr>
        <p:spPr>
          <a:xfrm>
            <a:off x="696287" y="1690688"/>
            <a:ext cx="102261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Instantaneous rate of transition into state P given that the process is has not yet been absorbed into either state S or 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Instantaneous rate of transition into state P given that the process has not yet been absorbed into state P (we call this the </a:t>
            </a:r>
            <a:r>
              <a:rPr lang="en-AU" i="1" dirty="0"/>
              <a:t>pseudogenization rate</a:t>
            </a:r>
            <a:r>
              <a:rPr lang="en-A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92117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6739559" cy="1211884"/>
          </a:xfrm>
        </p:spPr>
        <p:txBody>
          <a:bodyPr>
            <a:normAutofit fontScale="90000"/>
          </a:bodyPr>
          <a:lstStyle/>
          <a:p>
            <a:r>
              <a:rPr lang="en-AU" dirty="0"/>
              <a:t>Different parameter choices give different hazard functions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6423991" cy="4351338"/>
              </a:xfrm>
            </p:spPr>
            <p:txBody>
              <a:bodyPr>
                <a:normAutofit/>
              </a:bodyPr>
              <a:lstStyle/>
              <a:p>
                <a:r>
                  <a:rPr lang="en-AU" sz="2400" dirty="0"/>
                  <a:t>Different choices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AU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AU" sz="2400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AU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AU" sz="2400" dirty="0"/>
                  <a:t> (the rates of loss causing mutations in the coding a regulatory regions) and z (the number of regulatory regions/functions) give different shaped curves.</a:t>
                </a:r>
              </a:p>
              <a:p>
                <a:endParaRPr lang="en-AU" sz="2400" dirty="0"/>
              </a:p>
              <a:p>
                <a:r>
                  <a:rPr lang="en-AU" sz="2400" dirty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AU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AU" sz="2400" dirty="0"/>
                  <a:t> /</a:t>
                </a:r>
                <a:r>
                  <a:rPr lang="en-AU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AU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AU" sz="2400" dirty="0"/>
                  <a:t> &lt; a critical threshold (that depends on z) the change in concavity occurs in positive time, otherwise the shape of the hazard function is indistinguishable from exponential decay</a:t>
                </a:r>
              </a:p>
              <a:p>
                <a:endParaRPr lang="en-AU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6423991" cy="4351338"/>
              </a:xfrm>
              <a:blipFill>
                <a:blip r:embed="rId2"/>
                <a:stretch>
                  <a:fillRect l="-1330" t="-1961" r="-218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3722" y="596348"/>
            <a:ext cx="3992467" cy="608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822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6739559" cy="1211884"/>
          </a:xfrm>
        </p:spPr>
        <p:txBody>
          <a:bodyPr>
            <a:normAutofit/>
          </a:bodyPr>
          <a:lstStyle/>
          <a:p>
            <a:r>
              <a:rPr lang="en-AU" dirty="0"/>
              <a:t>Fitting to data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9924875" cy="4351338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endParaRPr lang="en-AU" dirty="0"/>
              </a:p>
              <a:p>
                <a:r>
                  <a:rPr lang="en-AU" dirty="0"/>
                  <a:t>The data we have consists of counts of the number of duplicate pairs in a genome with corresponding estimates of the cumulative number of silent substitutions per silent site (i.e. a proxy for age)</a:t>
                </a:r>
              </a:p>
              <a:p>
                <a:endParaRPr lang="en-AU" dirty="0"/>
              </a:p>
              <a:p>
                <a:r>
                  <a:rPr lang="en-AU" dirty="0"/>
                  <a:t>To draw a link between the hazard rate curves and the data we also need to make some assumptions about how duplicate genes arise.</a:t>
                </a:r>
              </a:p>
              <a:p>
                <a:pPr lvl="1"/>
                <a:r>
                  <a:rPr lang="en-AU" dirty="0"/>
                  <a:t>Assume that gene duplicates arise according to a Poisson process with rate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AU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AU" dirty="0"/>
              </a:p>
              <a:p>
                <a:pPr lvl="1"/>
                <a:r>
                  <a:rPr lang="en-AU" dirty="0"/>
                  <a:t>Assume that all gene duplicates evolve under the same set of parameters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9924875" cy="4351338"/>
              </a:xfrm>
              <a:blipFill>
                <a:blip r:embed="rId2"/>
                <a:stretch>
                  <a:fillRect l="-983" r="-178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3376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0D224-EFE0-4426-9D40-B1FB39149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Pulling it all 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BE5C7-17DF-4518-B5D9-433AAD701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Define a random variable Y(t) as the number of gene duplicates that have survived to time t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r>
              <a:rPr lang="en-AU" dirty="0"/>
              <a:t>This allows us to fit our model to data using a Maximum Likelihood approach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CB9FEC-1123-4729-AD50-40236CAD85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0387" y="2747220"/>
            <a:ext cx="5991225" cy="7048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341B45E-3ED3-490E-BC2B-4A9BBA4391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1844" y="3840803"/>
            <a:ext cx="5410200" cy="132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387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88" y="1825624"/>
            <a:ext cx="5327374" cy="4486275"/>
          </a:xfrm>
        </p:spPr>
        <p:txBody>
          <a:bodyPr/>
          <a:lstStyle/>
          <a:p>
            <a:r>
              <a:rPr lang="en-AU" dirty="0"/>
              <a:t>Previous results had suggested that </a:t>
            </a:r>
            <a:r>
              <a:rPr lang="en-AU" dirty="0" err="1"/>
              <a:t>subfunctionalization</a:t>
            </a:r>
            <a:r>
              <a:rPr lang="en-AU" dirty="0"/>
              <a:t> was not a good explanation for observed data</a:t>
            </a:r>
          </a:p>
          <a:p>
            <a:pPr marL="0" indent="0">
              <a:buNone/>
            </a:pPr>
            <a:endParaRPr lang="en-AU" dirty="0"/>
          </a:p>
          <a:p>
            <a:r>
              <a:rPr lang="en-AU" dirty="0"/>
              <a:t>Using our model we could show that </a:t>
            </a:r>
            <a:r>
              <a:rPr lang="en-AU" dirty="0" err="1"/>
              <a:t>subfunctionalization</a:t>
            </a:r>
            <a:r>
              <a:rPr lang="en-AU" dirty="0"/>
              <a:t> actually fits observed data pretty well.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8632" y="1901495"/>
            <a:ext cx="5246473" cy="3534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4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8B9C1-C307-4A8E-9F01-A40C7B6B4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Extensions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41ADA-E5E6-45D7-97CE-920B29707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>
                <a:solidFill>
                  <a:srgbClr val="FF0000"/>
                </a:solidFill>
              </a:rPr>
              <a:t>More than 2 genes</a:t>
            </a:r>
          </a:p>
          <a:p>
            <a:r>
              <a:rPr lang="en-AU" dirty="0">
                <a:solidFill>
                  <a:srgbClr val="FF0000"/>
                </a:solidFill>
              </a:rPr>
              <a:t>Ongoing duplication</a:t>
            </a:r>
          </a:p>
          <a:p>
            <a:r>
              <a:rPr lang="en-AU" dirty="0"/>
              <a:t>Partial duplication</a:t>
            </a:r>
          </a:p>
          <a:p>
            <a:r>
              <a:rPr lang="en-AU" dirty="0">
                <a:solidFill>
                  <a:srgbClr val="FF0000"/>
                </a:solidFill>
              </a:rPr>
              <a:t>Neofunctionalization</a:t>
            </a:r>
          </a:p>
          <a:p>
            <a:r>
              <a:rPr lang="en-AU" dirty="0"/>
              <a:t>Speciation</a:t>
            </a:r>
          </a:p>
          <a:p>
            <a:endParaRPr lang="en-AU" dirty="0"/>
          </a:p>
          <a:p>
            <a:r>
              <a:rPr lang="en-AU" dirty="0"/>
              <a:t>More generally, it seems like evolutionary biology should be rife with other examples of PH distributions</a:t>
            </a:r>
          </a:p>
          <a:p>
            <a:pPr lvl="1"/>
            <a:r>
              <a:rPr lang="en-AU" dirty="0"/>
              <a:t>E.g. the covarion model of sequence evolutions</a:t>
            </a:r>
          </a:p>
          <a:p>
            <a:pPr lvl="1"/>
            <a:r>
              <a:rPr lang="en-AU" dirty="0"/>
              <a:t>Current Birth/Death models for phylogenetic trees assume exponential waiting times (terrible fit to actual tree shapes)</a:t>
            </a:r>
          </a:p>
        </p:txBody>
      </p:sp>
      <p:pic>
        <p:nvPicPr>
          <p:cNvPr id="1026" name="Picture 2" descr="Image result for but wait there's more">
            <a:extLst>
              <a:ext uri="{FF2B5EF4-FFF2-40B4-BE49-F238E27FC236}">
                <a16:creationId xmlns:a16="http://schemas.microsoft.com/office/drawing/2014/main" id="{A509C9E7-FBB1-4682-8EE5-3802215E8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099" y="1825625"/>
            <a:ext cx="4065343" cy="2276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4262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4510" y="352674"/>
            <a:ext cx="8014678" cy="296097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45F1563-575C-4436-B965-606B3C3C9220}"/>
              </a:ext>
            </a:extLst>
          </p:cNvPr>
          <p:cNvSpPr txBox="1"/>
          <p:nvPr/>
        </p:nvSpPr>
        <p:spPr>
          <a:xfrm>
            <a:off x="809929" y="4751000"/>
            <a:ext cx="9886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/>
              <a:t>Talk Aims</a:t>
            </a:r>
            <a:r>
              <a:rPr lang="en-AU" dirty="0"/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Set up the biological background required to understand the problem (for both this talk and </a:t>
            </a:r>
            <a:r>
              <a:rPr lang="en-AU" dirty="0" err="1"/>
              <a:t>Jiahao’s</a:t>
            </a:r>
            <a:r>
              <a:rPr lang="en-AU" dirty="0"/>
              <a:t>) </a:t>
            </a:r>
            <a:r>
              <a:rPr lang="en-AU" i="1" dirty="0"/>
              <a:t>so</a:t>
            </a:r>
            <a:r>
              <a:rPr lang="en-AU" dirty="0"/>
              <a:t> </a:t>
            </a:r>
            <a:r>
              <a:rPr lang="en-AU" i="1" dirty="0"/>
              <a:t>bear with 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Show how the problem can be approached using tools from the  MAM toolkit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Encourage more interaction between the math biology and MAM communities </a:t>
            </a:r>
          </a:p>
        </p:txBody>
      </p:sp>
      <p:pic>
        <p:nvPicPr>
          <p:cNvPr id="8" name="Picture 2" descr="Image result for david liberles">
            <a:extLst>
              <a:ext uri="{FF2B5EF4-FFF2-40B4-BE49-F238E27FC236}">
                <a16:creationId xmlns:a16="http://schemas.microsoft.com/office/drawing/2014/main" id="{B1C249A8-4490-4530-B891-E3E18FBFE6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944" y="3254929"/>
            <a:ext cx="959744" cy="1172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2976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Biological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468" y="1690688"/>
            <a:ext cx="10830887" cy="4351338"/>
          </a:xfrm>
        </p:spPr>
        <p:txBody>
          <a:bodyPr>
            <a:normAutofit fontScale="85000" lnSpcReduction="10000"/>
          </a:bodyPr>
          <a:lstStyle/>
          <a:p>
            <a:r>
              <a:rPr lang="en-AU" dirty="0"/>
              <a:t>Gene duplication is thought to be a major source of                                      evolutionary novelty</a:t>
            </a:r>
          </a:p>
          <a:p>
            <a:endParaRPr lang="en-AU" dirty="0"/>
          </a:p>
          <a:p>
            <a:endParaRPr lang="en-AU" dirty="0"/>
          </a:p>
          <a:p>
            <a:r>
              <a:rPr lang="en-AU" dirty="0"/>
              <a:t>For a gene to be maintained in a genome it needs to be protected by selection, but, by definition, when it arises a gene duplicate is redundant…</a:t>
            </a:r>
          </a:p>
          <a:p>
            <a:endParaRPr lang="en-AU" dirty="0"/>
          </a:p>
          <a:p>
            <a:r>
              <a:rPr lang="en-AU" dirty="0"/>
              <a:t>Various authors have proposed that this results in a “race” between different possible fates</a:t>
            </a:r>
          </a:p>
          <a:p>
            <a:pPr lvl="1"/>
            <a:r>
              <a:rPr lang="en-AU" dirty="0"/>
              <a:t>One copy of the gene gets destroyed by mutation (</a:t>
            </a:r>
            <a:r>
              <a:rPr lang="en-AU" i="1" dirty="0"/>
              <a:t>pseudogenization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Both copies get kept but with reduced and complementary functionality (</a:t>
            </a:r>
            <a:r>
              <a:rPr lang="en-AU" i="1" dirty="0" err="1"/>
              <a:t>subfunctionalization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One gene acquires a new function that becomes protected (</a:t>
            </a:r>
            <a:r>
              <a:rPr lang="en-AU" i="1" dirty="0"/>
              <a:t>neofunctionalization</a:t>
            </a:r>
            <a:r>
              <a:rPr lang="en-AU" dirty="0"/>
              <a:t>)</a:t>
            </a:r>
          </a:p>
          <a:p>
            <a:pPr lvl="1"/>
            <a:endParaRPr lang="en-AU" dirty="0"/>
          </a:p>
        </p:txBody>
      </p:sp>
      <p:pic>
        <p:nvPicPr>
          <p:cNvPr id="1026" name="Picture 2" descr="https://upload.wikimedia.org/wikipedia/commons/thumb/4/4b/Ortholog_paralog_analog_examples.svg/400px-Ortholog_paralog_analog_examples.svg.png">
            <a:extLst>
              <a:ext uri="{FF2B5EF4-FFF2-40B4-BE49-F238E27FC236}">
                <a16:creationId xmlns:a16="http://schemas.microsoft.com/office/drawing/2014/main" id="{A3FD94D0-5C8B-42FE-A6E9-BCF588E509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078" y="1218646"/>
            <a:ext cx="3810000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0469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FAA7B-5C76-43F4-90F1-0A6D3E9AF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Genes can have more than one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CDB23-FE04-41EC-885D-F0A731F39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Many genes have more than one function, e.g. they might be expressed in different tissue or at different developmental stages</a:t>
            </a:r>
          </a:p>
          <a:p>
            <a:endParaRPr lang="en-AU" dirty="0"/>
          </a:p>
          <a:p>
            <a:r>
              <a:rPr lang="en-AU" dirty="0"/>
              <a:t>Different subfunctions tend to be controlled by different regulatory elements within the genome</a:t>
            </a:r>
          </a:p>
        </p:txBody>
      </p:sp>
      <p:pic>
        <p:nvPicPr>
          <p:cNvPr id="4" name="Picture 2" descr="http://bioinfo.ucc.ie/TFbsST/images/tfbsst_index_page.png">
            <a:extLst>
              <a:ext uri="{FF2B5EF4-FFF2-40B4-BE49-F238E27FC236}">
                <a16:creationId xmlns:a16="http://schemas.microsoft.com/office/drawing/2014/main" id="{19532CEC-116C-4323-B20D-E4320B2552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7992" y="4595114"/>
            <a:ext cx="4496015" cy="1319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4650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5884934" y="4185194"/>
            <a:ext cx="783187" cy="6134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764071" y="4170198"/>
            <a:ext cx="3948" cy="6284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2926769" y="4281661"/>
            <a:ext cx="506341" cy="5169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726133" y="755246"/>
            <a:ext cx="633688" cy="191433"/>
          </a:xfrm>
          <a:prstGeom prst="rect">
            <a:avLst/>
          </a:prstGeom>
          <a:solidFill>
            <a:schemeClr val="tx1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9" name="Rectangle 8"/>
          <p:cNvSpPr/>
          <p:nvPr/>
        </p:nvSpPr>
        <p:spPr>
          <a:xfrm>
            <a:off x="4410516" y="755246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10" name="Rectangle 9"/>
          <p:cNvSpPr/>
          <p:nvPr/>
        </p:nvSpPr>
        <p:spPr>
          <a:xfrm>
            <a:off x="4708350" y="755246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4996678" y="755246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12" name="Rectangle 11"/>
          <p:cNvSpPr/>
          <p:nvPr/>
        </p:nvSpPr>
        <p:spPr>
          <a:xfrm>
            <a:off x="5294512" y="755246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603937" y="1101384"/>
            <a:ext cx="827" cy="43709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749091" y="1642025"/>
            <a:ext cx="633688" cy="191433"/>
          </a:xfrm>
          <a:prstGeom prst="rect">
            <a:avLst/>
          </a:prstGeom>
          <a:solidFill>
            <a:schemeClr val="tx1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15" name="Rectangle 14"/>
          <p:cNvSpPr/>
          <p:nvPr/>
        </p:nvSpPr>
        <p:spPr>
          <a:xfrm>
            <a:off x="4433342" y="1642025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16" name="Rectangle 15"/>
          <p:cNvSpPr/>
          <p:nvPr/>
        </p:nvSpPr>
        <p:spPr>
          <a:xfrm>
            <a:off x="4731275" y="1642025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17" name="Rectangle 16"/>
          <p:cNvSpPr/>
          <p:nvPr/>
        </p:nvSpPr>
        <p:spPr>
          <a:xfrm>
            <a:off x="5017457" y="1642025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18" name="Rectangle 17"/>
          <p:cNvSpPr/>
          <p:nvPr/>
        </p:nvSpPr>
        <p:spPr>
          <a:xfrm>
            <a:off x="5315392" y="1642025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19" name="Rectangle 18"/>
          <p:cNvSpPr/>
          <p:nvPr/>
        </p:nvSpPr>
        <p:spPr>
          <a:xfrm>
            <a:off x="3750660" y="1875557"/>
            <a:ext cx="633688" cy="191433"/>
          </a:xfrm>
          <a:prstGeom prst="rect">
            <a:avLst/>
          </a:prstGeom>
          <a:solidFill>
            <a:schemeClr val="tx1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20" name="Rectangle 19"/>
          <p:cNvSpPr/>
          <p:nvPr/>
        </p:nvSpPr>
        <p:spPr>
          <a:xfrm>
            <a:off x="4435043" y="1875557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21" name="Rectangle 20"/>
          <p:cNvSpPr/>
          <p:nvPr/>
        </p:nvSpPr>
        <p:spPr>
          <a:xfrm>
            <a:off x="4732877" y="1875557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22" name="Rectangle 21"/>
          <p:cNvSpPr/>
          <p:nvPr/>
        </p:nvSpPr>
        <p:spPr>
          <a:xfrm>
            <a:off x="5021206" y="1875557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23" name="Rectangle 22"/>
          <p:cNvSpPr/>
          <p:nvPr/>
        </p:nvSpPr>
        <p:spPr>
          <a:xfrm>
            <a:off x="5319039" y="1875557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24" name="Rectangle 23"/>
          <p:cNvSpPr/>
          <p:nvPr/>
        </p:nvSpPr>
        <p:spPr>
          <a:xfrm>
            <a:off x="3781887" y="2605513"/>
            <a:ext cx="633688" cy="191433"/>
          </a:xfrm>
          <a:prstGeom prst="rect">
            <a:avLst/>
          </a:prstGeom>
          <a:solidFill>
            <a:schemeClr val="tx1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25" name="Rectangle 24"/>
          <p:cNvSpPr/>
          <p:nvPr/>
        </p:nvSpPr>
        <p:spPr>
          <a:xfrm>
            <a:off x="4466138" y="2605513"/>
            <a:ext cx="237632" cy="1914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26" name="Rectangle 25"/>
          <p:cNvSpPr/>
          <p:nvPr/>
        </p:nvSpPr>
        <p:spPr>
          <a:xfrm>
            <a:off x="4764071" y="2605513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27" name="Rectangle 26"/>
          <p:cNvSpPr/>
          <p:nvPr/>
        </p:nvSpPr>
        <p:spPr>
          <a:xfrm>
            <a:off x="5050253" y="2605513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28" name="Rectangle 27"/>
          <p:cNvSpPr/>
          <p:nvPr/>
        </p:nvSpPr>
        <p:spPr>
          <a:xfrm>
            <a:off x="5348188" y="2605513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29" name="Rectangle 28"/>
          <p:cNvSpPr/>
          <p:nvPr/>
        </p:nvSpPr>
        <p:spPr>
          <a:xfrm>
            <a:off x="3783456" y="2839045"/>
            <a:ext cx="633688" cy="191433"/>
          </a:xfrm>
          <a:prstGeom prst="rect">
            <a:avLst/>
          </a:prstGeom>
          <a:solidFill>
            <a:schemeClr val="tx1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30" name="Rectangle 29"/>
          <p:cNvSpPr/>
          <p:nvPr/>
        </p:nvSpPr>
        <p:spPr>
          <a:xfrm>
            <a:off x="4467839" y="2839045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31" name="Rectangle 30"/>
          <p:cNvSpPr/>
          <p:nvPr/>
        </p:nvSpPr>
        <p:spPr>
          <a:xfrm>
            <a:off x="4765673" y="2839045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32" name="Rectangle 31"/>
          <p:cNvSpPr/>
          <p:nvPr/>
        </p:nvSpPr>
        <p:spPr>
          <a:xfrm>
            <a:off x="5054001" y="2839045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33" name="Rectangle 32"/>
          <p:cNvSpPr/>
          <p:nvPr/>
        </p:nvSpPr>
        <p:spPr>
          <a:xfrm>
            <a:off x="5351835" y="2839045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603937" y="2176360"/>
            <a:ext cx="827" cy="3067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170"/>
          <p:cNvSpPr txBox="1"/>
          <p:nvPr/>
        </p:nvSpPr>
        <p:spPr>
          <a:xfrm>
            <a:off x="5455473" y="1019665"/>
            <a:ext cx="2163152" cy="4523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n-AU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Duplication</a:t>
            </a:r>
            <a:endParaRPr lang="en-AU" sz="2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6" name="TextBox 171"/>
          <p:cNvSpPr txBox="1"/>
          <p:nvPr/>
        </p:nvSpPr>
        <p:spPr>
          <a:xfrm>
            <a:off x="5467692" y="2060550"/>
            <a:ext cx="2633672" cy="4523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n-AU" kern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Loss of function</a:t>
            </a:r>
            <a:endParaRPr lang="en-AU" sz="280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758452" y="3667688"/>
            <a:ext cx="633688" cy="191433"/>
          </a:xfrm>
          <a:prstGeom prst="rect">
            <a:avLst/>
          </a:prstGeom>
          <a:solidFill>
            <a:schemeClr val="tx1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38" name="Rectangle 37"/>
          <p:cNvSpPr/>
          <p:nvPr/>
        </p:nvSpPr>
        <p:spPr>
          <a:xfrm>
            <a:off x="4442703" y="3667688"/>
            <a:ext cx="237632" cy="1914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39" name="Rectangle 38"/>
          <p:cNvSpPr/>
          <p:nvPr/>
        </p:nvSpPr>
        <p:spPr>
          <a:xfrm>
            <a:off x="4740636" y="3667688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40" name="Rectangle 39"/>
          <p:cNvSpPr/>
          <p:nvPr/>
        </p:nvSpPr>
        <p:spPr>
          <a:xfrm>
            <a:off x="5026818" y="3667688"/>
            <a:ext cx="237632" cy="1914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41" name="Rectangle 40"/>
          <p:cNvSpPr/>
          <p:nvPr/>
        </p:nvSpPr>
        <p:spPr>
          <a:xfrm>
            <a:off x="5324753" y="3667688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42" name="Rectangle 41"/>
          <p:cNvSpPr/>
          <p:nvPr/>
        </p:nvSpPr>
        <p:spPr>
          <a:xfrm>
            <a:off x="3760021" y="3901220"/>
            <a:ext cx="633688" cy="191433"/>
          </a:xfrm>
          <a:prstGeom prst="rect">
            <a:avLst/>
          </a:prstGeom>
          <a:solidFill>
            <a:schemeClr val="tx1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43" name="Rectangle 42"/>
          <p:cNvSpPr/>
          <p:nvPr/>
        </p:nvSpPr>
        <p:spPr>
          <a:xfrm>
            <a:off x="4444404" y="3901220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44" name="Rectangle 43"/>
          <p:cNvSpPr/>
          <p:nvPr/>
        </p:nvSpPr>
        <p:spPr>
          <a:xfrm>
            <a:off x="4742238" y="3901220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45" name="Rectangle 44"/>
          <p:cNvSpPr/>
          <p:nvPr/>
        </p:nvSpPr>
        <p:spPr>
          <a:xfrm>
            <a:off x="5030567" y="3901220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46" name="Rectangle 45"/>
          <p:cNvSpPr/>
          <p:nvPr/>
        </p:nvSpPr>
        <p:spPr>
          <a:xfrm>
            <a:off x="5328400" y="3901220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580502" y="3238535"/>
            <a:ext cx="827" cy="3067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183"/>
          <p:cNvSpPr txBox="1"/>
          <p:nvPr/>
        </p:nvSpPr>
        <p:spPr>
          <a:xfrm>
            <a:off x="5444716" y="3122742"/>
            <a:ext cx="2656647" cy="4523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n-AU" kern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Loss of function</a:t>
            </a:r>
            <a:endParaRPr lang="en-AU" sz="280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401656" y="4927259"/>
            <a:ext cx="633688" cy="191433"/>
          </a:xfrm>
          <a:prstGeom prst="rect">
            <a:avLst/>
          </a:prstGeom>
          <a:solidFill>
            <a:schemeClr val="bg1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50" name="Rectangle 49"/>
          <p:cNvSpPr/>
          <p:nvPr/>
        </p:nvSpPr>
        <p:spPr>
          <a:xfrm>
            <a:off x="2085907" y="4927259"/>
            <a:ext cx="237632" cy="1914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51" name="Rectangle 50"/>
          <p:cNvSpPr/>
          <p:nvPr/>
        </p:nvSpPr>
        <p:spPr>
          <a:xfrm>
            <a:off x="2383841" y="4927259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52" name="Rectangle 51"/>
          <p:cNvSpPr/>
          <p:nvPr/>
        </p:nvSpPr>
        <p:spPr>
          <a:xfrm>
            <a:off x="2670022" y="4927259"/>
            <a:ext cx="237632" cy="1914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53" name="Rectangle 52"/>
          <p:cNvSpPr/>
          <p:nvPr/>
        </p:nvSpPr>
        <p:spPr>
          <a:xfrm>
            <a:off x="2967957" y="4927259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54" name="Rectangle 53"/>
          <p:cNvSpPr/>
          <p:nvPr/>
        </p:nvSpPr>
        <p:spPr>
          <a:xfrm>
            <a:off x="1403226" y="5160791"/>
            <a:ext cx="633688" cy="191433"/>
          </a:xfrm>
          <a:prstGeom prst="rect">
            <a:avLst/>
          </a:prstGeom>
          <a:solidFill>
            <a:schemeClr val="tx1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55" name="Rectangle 54"/>
          <p:cNvSpPr/>
          <p:nvPr/>
        </p:nvSpPr>
        <p:spPr>
          <a:xfrm>
            <a:off x="2087608" y="5160791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56" name="Rectangle 55"/>
          <p:cNvSpPr/>
          <p:nvPr/>
        </p:nvSpPr>
        <p:spPr>
          <a:xfrm>
            <a:off x="2385442" y="5160791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57" name="Rectangle 56"/>
          <p:cNvSpPr/>
          <p:nvPr/>
        </p:nvSpPr>
        <p:spPr>
          <a:xfrm>
            <a:off x="2673771" y="5160791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58" name="Rectangle 57"/>
          <p:cNvSpPr/>
          <p:nvPr/>
        </p:nvSpPr>
        <p:spPr>
          <a:xfrm>
            <a:off x="2971604" y="5160791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59" name="Rectangle 58"/>
          <p:cNvSpPr/>
          <p:nvPr/>
        </p:nvSpPr>
        <p:spPr>
          <a:xfrm>
            <a:off x="3992720" y="4931950"/>
            <a:ext cx="633688" cy="191433"/>
          </a:xfrm>
          <a:prstGeom prst="rect">
            <a:avLst/>
          </a:prstGeom>
          <a:solidFill>
            <a:schemeClr val="tx1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60" name="Rectangle 59"/>
          <p:cNvSpPr/>
          <p:nvPr/>
        </p:nvSpPr>
        <p:spPr>
          <a:xfrm>
            <a:off x="4676971" y="4931950"/>
            <a:ext cx="237632" cy="1914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61" name="Rectangle 60"/>
          <p:cNvSpPr/>
          <p:nvPr/>
        </p:nvSpPr>
        <p:spPr>
          <a:xfrm>
            <a:off x="4974904" y="4931950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62" name="Rectangle 61"/>
          <p:cNvSpPr/>
          <p:nvPr/>
        </p:nvSpPr>
        <p:spPr>
          <a:xfrm>
            <a:off x="5261085" y="4931950"/>
            <a:ext cx="237632" cy="1914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63" name="Rectangle 62"/>
          <p:cNvSpPr/>
          <p:nvPr/>
        </p:nvSpPr>
        <p:spPr>
          <a:xfrm>
            <a:off x="5559020" y="4931950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64" name="Rectangle 63"/>
          <p:cNvSpPr/>
          <p:nvPr/>
        </p:nvSpPr>
        <p:spPr>
          <a:xfrm>
            <a:off x="3994289" y="5165482"/>
            <a:ext cx="633688" cy="191433"/>
          </a:xfrm>
          <a:prstGeom prst="rect">
            <a:avLst/>
          </a:prstGeom>
          <a:solidFill>
            <a:schemeClr val="tx1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65" name="Rectangle 64"/>
          <p:cNvSpPr/>
          <p:nvPr/>
        </p:nvSpPr>
        <p:spPr>
          <a:xfrm>
            <a:off x="4678672" y="5165482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66" name="Rectangle 65"/>
          <p:cNvSpPr/>
          <p:nvPr/>
        </p:nvSpPr>
        <p:spPr>
          <a:xfrm>
            <a:off x="5264834" y="5165482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67" name="Rectangle 66"/>
          <p:cNvSpPr/>
          <p:nvPr/>
        </p:nvSpPr>
        <p:spPr>
          <a:xfrm>
            <a:off x="5562668" y="5165482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68" name="Rectangle 67"/>
          <p:cNvSpPr/>
          <p:nvPr/>
        </p:nvSpPr>
        <p:spPr>
          <a:xfrm>
            <a:off x="6668121" y="4936642"/>
            <a:ext cx="633688" cy="191433"/>
          </a:xfrm>
          <a:prstGeom prst="rect">
            <a:avLst/>
          </a:prstGeom>
          <a:solidFill>
            <a:schemeClr val="tx1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69" name="Rectangle 68"/>
          <p:cNvSpPr/>
          <p:nvPr/>
        </p:nvSpPr>
        <p:spPr>
          <a:xfrm>
            <a:off x="7352372" y="4936642"/>
            <a:ext cx="237632" cy="1914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70" name="Rectangle 69"/>
          <p:cNvSpPr/>
          <p:nvPr/>
        </p:nvSpPr>
        <p:spPr>
          <a:xfrm>
            <a:off x="7650305" y="4936642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71" name="Rectangle 70"/>
          <p:cNvSpPr/>
          <p:nvPr/>
        </p:nvSpPr>
        <p:spPr>
          <a:xfrm>
            <a:off x="7936486" y="4936642"/>
            <a:ext cx="237632" cy="1914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72" name="Rectangle 71"/>
          <p:cNvSpPr/>
          <p:nvPr/>
        </p:nvSpPr>
        <p:spPr>
          <a:xfrm>
            <a:off x="8234421" y="4936642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73" name="Rectangle 72"/>
          <p:cNvSpPr/>
          <p:nvPr/>
        </p:nvSpPr>
        <p:spPr>
          <a:xfrm>
            <a:off x="6669690" y="5170174"/>
            <a:ext cx="633688" cy="191433"/>
          </a:xfrm>
          <a:prstGeom prst="rect">
            <a:avLst/>
          </a:prstGeom>
          <a:solidFill>
            <a:schemeClr val="tx1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74" name="Rectangle 73"/>
          <p:cNvSpPr/>
          <p:nvPr/>
        </p:nvSpPr>
        <p:spPr>
          <a:xfrm>
            <a:off x="7354073" y="5170174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75" name="Rectangle 74"/>
          <p:cNvSpPr/>
          <p:nvPr/>
        </p:nvSpPr>
        <p:spPr>
          <a:xfrm>
            <a:off x="7651906" y="5170174"/>
            <a:ext cx="237632" cy="1914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76" name="Rectangle 75"/>
          <p:cNvSpPr/>
          <p:nvPr/>
        </p:nvSpPr>
        <p:spPr>
          <a:xfrm>
            <a:off x="7940235" y="5170174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77" name="Rectangle 76"/>
          <p:cNvSpPr/>
          <p:nvPr/>
        </p:nvSpPr>
        <p:spPr>
          <a:xfrm>
            <a:off x="8238069" y="5170174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78" name="TextBox 4"/>
          <p:cNvSpPr txBox="1"/>
          <p:nvPr/>
        </p:nvSpPr>
        <p:spPr>
          <a:xfrm>
            <a:off x="2034251" y="1620401"/>
            <a:ext cx="1346440" cy="123255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>
              <a:spcAft>
                <a:spcPts val="0"/>
              </a:spcAft>
            </a:pPr>
            <a:r>
              <a:rPr lang="en-AU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Full function</a:t>
            </a:r>
            <a:endParaRPr lang="en-AU" sz="2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AU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Lost function</a:t>
            </a:r>
            <a:endParaRPr lang="en-AU" sz="2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en-AU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New function</a:t>
            </a:r>
            <a:endParaRPr lang="en-AU" sz="2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1566444" y="1694129"/>
            <a:ext cx="237634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80" name="Rectangle 79"/>
          <p:cNvSpPr/>
          <p:nvPr/>
        </p:nvSpPr>
        <p:spPr>
          <a:xfrm>
            <a:off x="1575116" y="1960602"/>
            <a:ext cx="237634" cy="1914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81" name="TextBox 220"/>
          <p:cNvSpPr txBox="1"/>
          <p:nvPr/>
        </p:nvSpPr>
        <p:spPr>
          <a:xfrm>
            <a:off x="1020420" y="4144040"/>
            <a:ext cx="2485732" cy="4523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n-AU" kern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Nonfunctionalisation</a:t>
            </a:r>
            <a:endParaRPr lang="en-AU" sz="280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82" name="TextBox 221"/>
          <p:cNvSpPr txBox="1"/>
          <p:nvPr/>
        </p:nvSpPr>
        <p:spPr>
          <a:xfrm>
            <a:off x="6411051" y="4150428"/>
            <a:ext cx="2442787" cy="4523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n-AU" kern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Subfunctionalisation</a:t>
            </a:r>
            <a:endParaRPr lang="en-AU" sz="280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83" name="TextBox 222"/>
          <p:cNvSpPr txBox="1"/>
          <p:nvPr/>
        </p:nvSpPr>
        <p:spPr>
          <a:xfrm>
            <a:off x="3647022" y="4240624"/>
            <a:ext cx="2161464" cy="29726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>
              <a:spcAft>
                <a:spcPts val="0"/>
              </a:spcAft>
            </a:pPr>
            <a:r>
              <a:rPr lang="en-AU" kern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Neofunctionalisation</a:t>
            </a:r>
            <a:endParaRPr lang="en-AU" sz="280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84" name="Isosceles Triangle 83"/>
          <p:cNvSpPr>
            <a:spLocks noChangeAspect="1"/>
          </p:cNvSpPr>
          <p:nvPr/>
        </p:nvSpPr>
        <p:spPr>
          <a:xfrm>
            <a:off x="4966765" y="5163292"/>
            <a:ext cx="237479" cy="183236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/>
          </a:p>
        </p:txBody>
      </p:sp>
      <p:sp>
        <p:nvSpPr>
          <p:cNvPr id="85" name="Isosceles Triangle 84"/>
          <p:cNvSpPr>
            <a:spLocks noChangeAspect="1"/>
          </p:cNvSpPr>
          <p:nvPr/>
        </p:nvSpPr>
        <p:spPr>
          <a:xfrm>
            <a:off x="1585510" y="2227075"/>
            <a:ext cx="237479" cy="183236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/>
          </a:p>
        </p:txBody>
      </p:sp>
      <p:sp>
        <p:nvSpPr>
          <p:cNvPr id="86" name="Rectangle 85"/>
          <p:cNvSpPr/>
          <p:nvPr/>
        </p:nvSpPr>
        <p:spPr>
          <a:xfrm>
            <a:off x="1409915" y="1494992"/>
            <a:ext cx="2019830" cy="10670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/>
          </a:p>
        </p:txBody>
      </p:sp>
      <p:sp>
        <p:nvSpPr>
          <p:cNvPr id="87" name="Rectangle 86"/>
          <p:cNvSpPr/>
          <p:nvPr/>
        </p:nvSpPr>
        <p:spPr>
          <a:xfrm>
            <a:off x="1428576" y="5833929"/>
            <a:ext cx="633688" cy="191433"/>
          </a:xfrm>
          <a:prstGeom prst="rect">
            <a:avLst/>
          </a:prstGeom>
          <a:solidFill>
            <a:schemeClr val="bg1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88" name="Rectangle 87"/>
          <p:cNvSpPr/>
          <p:nvPr/>
        </p:nvSpPr>
        <p:spPr>
          <a:xfrm>
            <a:off x="2112827" y="5833929"/>
            <a:ext cx="237632" cy="1914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89" name="Rectangle 88"/>
          <p:cNvSpPr/>
          <p:nvPr/>
        </p:nvSpPr>
        <p:spPr>
          <a:xfrm>
            <a:off x="2410761" y="5833929"/>
            <a:ext cx="237632" cy="1914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90" name="Rectangle 89"/>
          <p:cNvSpPr/>
          <p:nvPr/>
        </p:nvSpPr>
        <p:spPr>
          <a:xfrm>
            <a:off x="2696942" y="5833929"/>
            <a:ext cx="237632" cy="1914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91" name="Rectangle 90"/>
          <p:cNvSpPr/>
          <p:nvPr/>
        </p:nvSpPr>
        <p:spPr>
          <a:xfrm>
            <a:off x="2994877" y="5833929"/>
            <a:ext cx="237632" cy="1914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92" name="Rectangle 91"/>
          <p:cNvSpPr/>
          <p:nvPr/>
        </p:nvSpPr>
        <p:spPr>
          <a:xfrm>
            <a:off x="1430145" y="6067461"/>
            <a:ext cx="633688" cy="191433"/>
          </a:xfrm>
          <a:prstGeom prst="rect">
            <a:avLst/>
          </a:prstGeom>
          <a:solidFill>
            <a:schemeClr val="tx1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93" name="Rectangle 92"/>
          <p:cNvSpPr/>
          <p:nvPr/>
        </p:nvSpPr>
        <p:spPr>
          <a:xfrm>
            <a:off x="2114528" y="6067461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94" name="Rectangle 93"/>
          <p:cNvSpPr/>
          <p:nvPr/>
        </p:nvSpPr>
        <p:spPr>
          <a:xfrm>
            <a:off x="2412362" y="6067461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95" name="Rectangle 94"/>
          <p:cNvSpPr/>
          <p:nvPr/>
        </p:nvSpPr>
        <p:spPr>
          <a:xfrm>
            <a:off x="2700691" y="6067461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96" name="Rectangle 95"/>
          <p:cNvSpPr/>
          <p:nvPr/>
        </p:nvSpPr>
        <p:spPr>
          <a:xfrm>
            <a:off x="2998524" y="6067461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97" name="Rectangle 96"/>
          <p:cNvSpPr/>
          <p:nvPr/>
        </p:nvSpPr>
        <p:spPr>
          <a:xfrm>
            <a:off x="4019639" y="5838620"/>
            <a:ext cx="633688" cy="191433"/>
          </a:xfrm>
          <a:prstGeom prst="rect">
            <a:avLst/>
          </a:prstGeom>
          <a:solidFill>
            <a:schemeClr val="tx1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98" name="Rectangle 97"/>
          <p:cNvSpPr/>
          <p:nvPr/>
        </p:nvSpPr>
        <p:spPr>
          <a:xfrm>
            <a:off x="4703890" y="5838620"/>
            <a:ext cx="237632" cy="1914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99" name="Rectangle 98"/>
          <p:cNvSpPr/>
          <p:nvPr/>
        </p:nvSpPr>
        <p:spPr>
          <a:xfrm>
            <a:off x="5001824" y="5838620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100" name="Rectangle 99"/>
          <p:cNvSpPr/>
          <p:nvPr/>
        </p:nvSpPr>
        <p:spPr>
          <a:xfrm>
            <a:off x="5288005" y="5838620"/>
            <a:ext cx="237632" cy="1914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101" name="Rectangle 100"/>
          <p:cNvSpPr/>
          <p:nvPr/>
        </p:nvSpPr>
        <p:spPr>
          <a:xfrm>
            <a:off x="5585940" y="5838620"/>
            <a:ext cx="237632" cy="1914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102" name="Rectangle 101"/>
          <p:cNvSpPr/>
          <p:nvPr/>
        </p:nvSpPr>
        <p:spPr>
          <a:xfrm>
            <a:off x="4021209" y="6072152"/>
            <a:ext cx="633688" cy="191433"/>
          </a:xfrm>
          <a:prstGeom prst="rect">
            <a:avLst/>
          </a:prstGeom>
          <a:solidFill>
            <a:schemeClr val="tx1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103" name="Rectangle 102"/>
          <p:cNvSpPr/>
          <p:nvPr/>
        </p:nvSpPr>
        <p:spPr>
          <a:xfrm>
            <a:off x="4705592" y="6072152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104" name="Rectangle 103"/>
          <p:cNvSpPr/>
          <p:nvPr/>
        </p:nvSpPr>
        <p:spPr>
          <a:xfrm>
            <a:off x="5291754" y="6072152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105" name="Rectangle 104"/>
          <p:cNvSpPr/>
          <p:nvPr/>
        </p:nvSpPr>
        <p:spPr>
          <a:xfrm>
            <a:off x="5589588" y="6072152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106" name="Rectangle 105"/>
          <p:cNvSpPr/>
          <p:nvPr/>
        </p:nvSpPr>
        <p:spPr>
          <a:xfrm>
            <a:off x="6695041" y="5843312"/>
            <a:ext cx="633688" cy="191433"/>
          </a:xfrm>
          <a:prstGeom prst="rect">
            <a:avLst/>
          </a:prstGeom>
          <a:solidFill>
            <a:schemeClr val="tx1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107" name="Rectangle 106"/>
          <p:cNvSpPr/>
          <p:nvPr/>
        </p:nvSpPr>
        <p:spPr>
          <a:xfrm>
            <a:off x="7379292" y="5843312"/>
            <a:ext cx="237632" cy="1914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108" name="Rectangle 107"/>
          <p:cNvSpPr/>
          <p:nvPr/>
        </p:nvSpPr>
        <p:spPr>
          <a:xfrm>
            <a:off x="7677225" y="5843312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109" name="Rectangle 108"/>
          <p:cNvSpPr/>
          <p:nvPr/>
        </p:nvSpPr>
        <p:spPr>
          <a:xfrm>
            <a:off x="7963406" y="5843312"/>
            <a:ext cx="237632" cy="1914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110" name="Rectangle 109"/>
          <p:cNvSpPr/>
          <p:nvPr/>
        </p:nvSpPr>
        <p:spPr>
          <a:xfrm>
            <a:off x="8261341" y="5843312"/>
            <a:ext cx="237632" cy="1914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111" name="Rectangle 110"/>
          <p:cNvSpPr/>
          <p:nvPr/>
        </p:nvSpPr>
        <p:spPr>
          <a:xfrm>
            <a:off x="6696610" y="6076844"/>
            <a:ext cx="633688" cy="191433"/>
          </a:xfrm>
          <a:prstGeom prst="rect">
            <a:avLst/>
          </a:prstGeom>
          <a:solidFill>
            <a:schemeClr val="tx1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112" name="Rectangle 111"/>
          <p:cNvSpPr/>
          <p:nvPr/>
        </p:nvSpPr>
        <p:spPr>
          <a:xfrm>
            <a:off x="7380993" y="6076844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113" name="Rectangle 112"/>
          <p:cNvSpPr/>
          <p:nvPr/>
        </p:nvSpPr>
        <p:spPr>
          <a:xfrm>
            <a:off x="7678826" y="6076844"/>
            <a:ext cx="237632" cy="1914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114" name="Rectangle 113"/>
          <p:cNvSpPr/>
          <p:nvPr/>
        </p:nvSpPr>
        <p:spPr>
          <a:xfrm>
            <a:off x="7967155" y="6076844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115" name="Rectangle 114"/>
          <p:cNvSpPr/>
          <p:nvPr/>
        </p:nvSpPr>
        <p:spPr>
          <a:xfrm>
            <a:off x="8264989" y="6076844"/>
            <a:ext cx="237632" cy="19143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116" name="Isosceles Triangle 115"/>
          <p:cNvSpPr>
            <a:spLocks noChangeAspect="1"/>
          </p:cNvSpPr>
          <p:nvPr/>
        </p:nvSpPr>
        <p:spPr>
          <a:xfrm>
            <a:off x="4993685" y="6069962"/>
            <a:ext cx="237479" cy="183236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/>
          </a:p>
        </p:txBody>
      </p:sp>
      <p:cxnSp>
        <p:nvCxnSpPr>
          <p:cNvPr id="117" name="Straight Arrow Connector 116"/>
          <p:cNvCxnSpPr/>
          <p:nvPr/>
        </p:nvCxnSpPr>
        <p:spPr>
          <a:xfrm>
            <a:off x="2350460" y="5439681"/>
            <a:ext cx="827" cy="3067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/>
          <p:nvPr/>
        </p:nvCxnSpPr>
        <p:spPr>
          <a:xfrm>
            <a:off x="4977442" y="5459820"/>
            <a:ext cx="827" cy="3067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7677225" y="5488340"/>
            <a:ext cx="827" cy="3067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476871" y="184151"/>
            <a:ext cx="8574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Theoretical model for evolution of a duplicate gene pair, based on paper by Force et al…</a:t>
            </a:r>
            <a:endParaRPr lang="en-AU" dirty="0"/>
          </a:p>
        </p:txBody>
      </p:sp>
      <p:sp>
        <p:nvSpPr>
          <p:cNvPr id="121" name="Text Box 2"/>
          <p:cNvSpPr txBox="1">
            <a:spLocks noChangeArrowheads="1"/>
          </p:cNvSpPr>
          <p:nvPr/>
        </p:nvSpPr>
        <p:spPr bwMode="auto">
          <a:xfrm>
            <a:off x="7578138" y="1118889"/>
            <a:ext cx="4489387" cy="169893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36000" tIns="45720" rIns="3600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Genes are modelled as having two components: </a:t>
            </a:r>
            <a:r>
              <a:rPr lang="en-AU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regulatory regions </a:t>
            </a:r>
            <a:r>
              <a:rPr lang="en-A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(short boxes) each responsible for some function of the gene, and the </a:t>
            </a:r>
            <a:r>
              <a:rPr lang="en-AU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coding region</a:t>
            </a:r>
            <a:r>
              <a:rPr lang="en-A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(long boxes) </a:t>
            </a:r>
            <a:r>
              <a:rPr lang="en-A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which codes for protein</a:t>
            </a:r>
            <a:r>
              <a:rPr lang="en-A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ADBDD98-D666-4AD9-9364-30F2311B5B5A}"/>
              </a:ext>
            </a:extLst>
          </p:cNvPr>
          <p:cNvSpPr txBox="1"/>
          <p:nvPr/>
        </p:nvSpPr>
        <p:spPr>
          <a:xfrm>
            <a:off x="173609" y="6602125"/>
            <a:ext cx="11844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Force, A., Lynch, M., Pickett, F. B., </a:t>
            </a:r>
            <a:r>
              <a:rPr lang="en-AU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Amores</a:t>
            </a:r>
            <a:r>
              <a:rPr lang="en-AU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A., Yan, Y. L., &amp; </a:t>
            </a:r>
            <a:r>
              <a:rPr lang="en-AU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Postlethwait</a:t>
            </a:r>
            <a:r>
              <a:rPr lang="en-AU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J. (1999). Preservation of duplicate genes by complementary, degenerative mutations. </a:t>
            </a:r>
            <a:r>
              <a:rPr lang="en-AU" sz="12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Genetics</a:t>
            </a:r>
            <a:r>
              <a:rPr lang="en-AU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 </a:t>
            </a:r>
            <a:r>
              <a:rPr lang="en-AU" sz="12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151</a:t>
            </a:r>
            <a:r>
              <a:rPr lang="en-AU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(4), 1531-1545.</a:t>
            </a:r>
            <a:endParaRPr lang="en-AU" sz="10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928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Absorbing state Markov chains</a:t>
            </a:r>
          </a:p>
        </p:txBody>
      </p:sp>
      <p:sp>
        <p:nvSpPr>
          <p:cNvPr id="4" name="Oval 3"/>
          <p:cNvSpPr/>
          <p:nvPr/>
        </p:nvSpPr>
        <p:spPr>
          <a:xfrm>
            <a:off x="5274365" y="1603512"/>
            <a:ext cx="1537252" cy="1391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Deuce</a:t>
            </a:r>
          </a:p>
        </p:txBody>
      </p:sp>
      <p:sp>
        <p:nvSpPr>
          <p:cNvPr id="6" name="Oval 5"/>
          <p:cNvSpPr/>
          <p:nvPr/>
        </p:nvSpPr>
        <p:spPr>
          <a:xfrm>
            <a:off x="3624469" y="3452189"/>
            <a:ext cx="1490870" cy="13981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Adv.</a:t>
            </a:r>
          </a:p>
          <a:p>
            <a:pPr algn="ctr"/>
            <a:r>
              <a:rPr lang="en-AU" dirty="0"/>
              <a:t>Player 1</a:t>
            </a:r>
          </a:p>
        </p:txBody>
      </p:sp>
      <p:sp>
        <p:nvSpPr>
          <p:cNvPr id="8" name="Oval 7"/>
          <p:cNvSpPr/>
          <p:nvPr/>
        </p:nvSpPr>
        <p:spPr>
          <a:xfrm>
            <a:off x="6679095" y="3452189"/>
            <a:ext cx="1490870" cy="13981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Adv.</a:t>
            </a:r>
          </a:p>
          <a:p>
            <a:pPr algn="ctr"/>
            <a:r>
              <a:rPr lang="en-AU" dirty="0"/>
              <a:t>Player 2</a:t>
            </a:r>
          </a:p>
        </p:txBody>
      </p:sp>
      <p:cxnSp>
        <p:nvCxnSpPr>
          <p:cNvPr id="10" name="Straight Arrow Connector 9"/>
          <p:cNvCxnSpPr>
            <a:stCxn id="4" idx="3"/>
            <a:endCxn id="6" idx="7"/>
          </p:cNvCxnSpPr>
          <p:nvPr/>
        </p:nvCxnSpPr>
        <p:spPr>
          <a:xfrm flipH="1">
            <a:off x="4897006" y="2791213"/>
            <a:ext cx="602484" cy="8657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0"/>
          </p:cNvCxnSpPr>
          <p:nvPr/>
        </p:nvCxnSpPr>
        <p:spPr>
          <a:xfrm flipV="1">
            <a:off x="4369904" y="2438399"/>
            <a:ext cx="828344" cy="10137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8" idx="1"/>
          </p:cNvCxnSpPr>
          <p:nvPr/>
        </p:nvCxnSpPr>
        <p:spPr>
          <a:xfrm>
            <a:off x="6347791" y="2945294"/>
            <a:ext cx="549637" cy="7116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6811617" y="2584173"/>
            <a:ext cx="612913" cy="7169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2100468" y="5010999"/>
            <a:ext cx="1490870" cy="139810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Game</a:t>
            </a:r>
          </a:p>
          <a:p>
            <a:pPr algn="ctr"/>
            <a:r>
              <a:rPr lang="en-AU" dirty="0"/>
              <a:t>Player 1</a:t>
            </a:r>
          </a:p>
        </p:txBody>
      </p:sp>
      <p:cxnSp>
        <p:nvCxnSpPr>
          <p:cNvPr id="19" name="Straight Arrow Connector 18"/>
          <p:cNvCxnSpPr>
            <a:endCxn id="17" idx="7"/>
          </p:cNvCxnSpPr>
          <p:nvPr/>
        </p:nvCxnSpPr>
        <p:spPr>
          <a:xfrm flipH="1">
            <a:off x="3373005" y="4756491"/>
            <a:ext cx="383986" cy="4592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7858537" y="5213690"/>
            <a:ext cx="1490870" cy="139810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Game</a:t>
            </a:r>
          </a:p>
          <a:p>
            <a:pPr algn="ctr"/>
            <a:r>
              <a:rPr lang="en-AU" dirty="0"/>
              <a:t>Player 2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7858537" y="4756491"/>
            <a:ext cx="410820" cy="4571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210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086678" y="781878"/>
            <a:ext cx="10628243" cy="2875722"/>
            <a:chOff x="0" y="0"/>
            <a:chExt cx="11973907" cy="2838033"/>
          </a:xfrm>
        </p:grpSpPr>
        <p:sp>
          <p:nvSpPr>
            <p:cNvPr id="5" name="Rectangle 4"/>
            <p:cNvSpPr/>
            <p:nvPr/>
          </p:nvSpPr>
          <p:spPr>
            <a:xfrm>
              <a:off x="0" y="1174958"/>
              <a:ext cx="633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6" name="Rectangle 5"/>
            <p:cNvSpPr/>
            <p:nvPr/>
          </p:nvSpPr>
          <p:spPr>
            <a:xfrm>
              <a:off x="684155" y="1174958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7" name="Rectangle 6"/>
            <p:cNvSpPr/>
            <p:nvPr/>
          </p:nvSpPr>
          <p:spPr>
            <a:xfrm>
              <a:off x="982048" y="1174958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68190" y="1174958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566083" y="1174958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569" y="1464807"/>
              <a:ext cx="633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85857" y="1464807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83649" y="1464807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271937" y="1464807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569729" y="1464807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423652" y="1174958"/>
              <a:ext cx="633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107807" y="1174958"/>
              <a:ext cx="237600" cy="237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405700" y="1174958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691842" y="1174958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989735" y="1174958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425221" y="1464807"/>
              <a:ext cx="633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109509" y="1464807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407301" y="1464807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695589" y="1464807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993381" y="1464807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965303" y="1174958"/>
              <a:ext cx="633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649458" y="1174958"/>
              <a:ext cx="237600" cy="237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947351" y="1174958"/>
              <a:ext cx="237600" cy="237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233493" y="1174958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531386" y="1174958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966872" y="1464807"/>
              <a:ext cx="633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651160" y="1464807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948952" y="1464807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237240" y="1464807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535032" y="1464807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615100" y="1174958"/>
              <a:ext cx="633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8299255" y="1174958"/>
              <a:ext cx="237600" cy="237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8597148" y="1174958"/>
              <a:ext cx="237600" cy="237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8883290" y="1174958"/>
              <a:ext cx="237600" cy="237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9181183" y="1174958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616669" y="1464807"/>
              <a:ext cx="633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8300957" y="1464807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8598749" y="1464807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8887037" y="1464807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9184829" y="1464807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0166578" y="1174958"/>
              <a:ext cx="633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0850733" y="1174958"/>
              <a:ext cx="237600" cy="237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1148626" y="1174958"/>
              <a:ext cx="237600" cy="237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1434768" y="1174958"/>
              <a:ext cx="237600" cy="237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1732661" y="1174958"/>
              <a:ext cx="237600" cy="237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0168147" y="1464807"/>
              <a:ext cx="633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0852435" y="1464807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1150227" y="1464807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1438515" y="1464807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1736307" y="1464807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087330" y="0"/>
              <a:ext cx="633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771485" y="0"/>
              <a:ext cx="237600" cy="237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069378" y="0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355520" y="0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653413" y="0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3088899" y="289849"/>
              <a:ext cx="633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773187" y="289849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4070979" y="289849"/>
              <a:ext cx="237600" cy="237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4359267" y="289849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657059" y="289849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628981" y="0"/>
              <a:ext cx="633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313136" y="0"/>
              <a:ext cx="237600" cy="237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611029" y="0"/>
              <a:ext cx="237600" cy="237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897171" y="0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7195064" y="0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630550" y="289849"/>
              <a:ext cx="633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6314838" y="289849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6612630" y="289849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900918" y="289849"/>
              <a:ext cx="237600" cy="237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7198710" y="289849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8278778" y="0"/>
              <a:ext cx="633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8962933" y="0"/>
              <a:ext cx="237600" cy="237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9260826" y="0"/>
              <a:ext cx="237600" cy="237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9546968" y="0"/>
              <a:ext cx="237600" cy="237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9844861" y="0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8280347" y="289849"/>
              <a:ext cx="633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8964635" y="289849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9262427" y="289849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9550715" y="289849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9848507" y="289849"/>
              <a:ext cx="237600" cy="237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870156" y="2310585"/>
              <a:ext cx="633600" cy="237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1554311" y="2310585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1852204" y="2310585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2138346" y="2310585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2436239" y="2310585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871725" y="2600434"/>
              <a:ext cx="633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1556013" y="2600434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1853805" y="2600434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2142093" y="2600434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2439885" y="2600434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293808" y="2310585"/>
              <a:ext cx="633600" cy="237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3977963" y="2310585"/>
              <a:ext cx="237600" cy="237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4275856" y="2310585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4561998" y="2310585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4859891" y="2310585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3295377" y="2600434"/>
              <a:ext cx="633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3979665" y="2600434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4277457" y="2600434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4565745" y="2600434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4863537" y="2600434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5835459" y="2310585"/>
              <a:ext cx="633600" cy="237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6519614" y="2310585"/>
              <a:ext cx="237600" cy="237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6817507" y="2310585"/>
              <a:ext cx="237600" cy="237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7103649" y="2310585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7401542" y="2310585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5837028" y="2600434"/>
              <a:ext cx="633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6521316" y="2600434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6819108" y="2600434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7107396" y="2600434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7405188" y="2600434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8485256" y="2310585"/>
              <a:ext cx="633600" cy="237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9169411" y="2310585"/>
              <a:ext cx="237600" cy="237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9467304" y="2310585"/>
              <a:ext cx="237600" cy="237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9753446" y="2310585"/>
              <a:ext cx="237600" cy="237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10051339" y="2310585"/>
              <a:ext cx="237600" cy="23759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8486825" y="2600434"/>
              <a:ext cx="633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9171113" y="2600434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9468905" y="2600434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9757193" y="2600434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10054985" y="2600434"/>
              <a:ext cx="237600" cy="23759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cxnSp>
          <p:nvCxnSpPr>
            <p:cNvPr id="125" name="Straight Arrow Connector 124"/>
            <p:cNvCxnSpPr/>
            <p:nvPr/>
          </p:nvCxnSpPr>
          <p:spPr>
            <a:xfrm>
              <a:off x="4334859" y="1456805"/>
              <a:ext cx="52374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/>
            <p:cNvCxnSpPr/>
            <p:nvPr/>
          </p:nvCxnSpPr>
          <p:spPr>
            <a:xfrm>
              <a:off x="6945331" y="1461725"/>
              <a:ext cx="52374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Arrow Connector 126"/>
            <p:cNvCxnSpPr/>
            <p:nvPr/>
          </p:nvCxnSpPr>
          <p:spPr>
            <a:xfrm>
              <a:off x="9536136" y="1446976"/>
              <a:ext cx="52374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Arrow Connector 127"/>
            <p:cNvCxnSpPr/>
            <p:nvPr/>
          </p:nvCxnSpPr>
          <p:spPr>
            <a:xfrm>
              <a:off x="1852204" y="1412557"/>
              <a:ext cx="52374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/>
            <p:nvPr/>
          </p:nvCxnSpPr>
          <p:spPr>
            <a:xfrm flipV="1">
              <a:off x="2987831" y="689539"/>
              <a:ext cx="357576" cy="36414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/>
            <p:nvPr/>
          </p:nvCxnSpPr>
          <p:spPr>
            <a:xfrm flipV="1">
              <a:off x="5539306" y="674795"/>
              <a:ext cx="357576" cy="36414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/>
            <p:nvPr/>
          </p:nvCxnSpPr>
          <p:spPr>
            <a:xfrm flipV="1">
              <a:off x="8179273" y="669883"/>
              <a:ext cx="357576" cy="36414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/>
            <p:cNvCxnSpPr/>
            <p:nvPr/>
          </p:nvCxnSpPr>
          <p:spPr>
            <a:xfrm>
              <a:off x="834564" y="1840261"/>
              <a:ext cx="371342" cy="37327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/>
            <p:nvPr/>
          </p:nvCxnSpPr>
          <p:spPr>
            <a:xfrm>
              <a:off x="3218887" y="1805847"/>
              <a:ext cx="371342" cy="37327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/>
            <p:cNvCxnSpPr/>
            <p:nvPr/>
          </p:nvCxnSpPr>
          <p:spPr>
            <a:xfrm>
              <a:off x="5721201" y="1820595"/>
              <a:ext cx="371342" cy="37327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/>
            <p:cNvCxnSpPr/>
            <p:nvPr/>
          </p:nvCxnSpPr>
          <p:spPr>
            <a:xfrm>
              <a:off x="8459492" y="1805845"/>
              <a:ext cx="371342" cy="37327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6" name="Text Box 2"/>
          <p:cNvSpPr txBox="1">
            <a:spLocks noChangeArrowheads="1"/>
          </p:cNvSpPr>
          <p:nvPr/>
        </p:nvSpPr>
        <p:spPr bwMode="auto">
          <a:xfrm>
            <a:off x="471543" y="4169062"/>
            <a:ext cx="11240142" cy="251003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State transition diagram for a duplicate pair with z = 4 regulatory regions just considering </a:t>
            </a:r>
            <a:r>
              <a:rPr lang="en-AU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pseudogenisation</a:t>
            </a:r>
            <a:r>
              <a:rPr lang="en-A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AU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subfunctionalisation</a:t>
            </a:r>
            <a:r>
              <a:rPr lang="en-A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Black regions are unaffected by mutation; white regions have had a null mutation meaning that function is lost; grey regions are protected from null mutations by selection.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top row shows gene pairs that have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subfunctionalised</a:t>
            </a:r>
            <a:r>
              <a:rPr lang="en-A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i.e. both genes are protected by selection; the bottom row and far right show </a:t>
            </a:r>
            <a:r>
              <a:rPr lang="en-A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pseudogenisation</a:t>
            </a:r>
            <a:r>
              <a:rPr lang="en-A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i.e. one copy of the gene has been lost. </a:t>
            </a:r>
            <a:endParaRPr lang="en-AU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984DD80A-0F59-455C-AC7D-FAB2AC45C8F8}"/>
              </a:ext>
            </a:extLst>
          </p:cNvPr>
          <p:cNvGrpSpPr/>
          <p:nvPr/>
        </p:nvGrpSpPr>
        <p:grpSpPr>
          <a:xfrm>
            <a:off x="3460023" y="238671"/>
            <a:ext cx="6866825" cy="1214197"/>
            <a:chOff x="3460023" y="238671"/>
            <a:chExt cx="6866825" cy="1214197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ED05E3F0-B037-4F7A-9936-5E02C1B3A633}"/>
                </a:ext>
              </a:extLst>
            </p:cNvPr>
            <p:cNvSpPr/>
            <p:nvPr/>
          </p:nvSpPr>
          <p:spPr>
            <a:xfrm>
              <a:off x="3460023" y="494950"/>
              <a:ext cx="6866825" cy="957918"/>
            </a:xfrm>
            <a:prstGeom prst="rect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ACF6FB9-B752-45C3-B8C9-2D611F0C7169}"/>
                </a:ext>
              </a:extLst>
            </p:cNvPr>
            <p:cNvSpPr txBox="1"/>
            <p:nvPr/>
          </p:nvSpPr>
          <p:spPr>
            <a:xfrm>
              <a:off x="8453238" y="238671"/>
              <a:ext cx="16789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dirty="0" err="1"/>
                <a:t>Subfunctionalization</a:t>
              </a:r>
              <a:endParaRPr lang="en-AU" dirty="0"/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93A5E7D3-57C6-4433-87C3-D4846A83D125}"/>
              </a:ext>
            </a:extLst>
          </p:cNvPr>
          <p:cNvGrpSpPr/>
          <p:nvPr/>
        </p:nvGrpSpPr>
        <p:grpSpPr>
          <a:xfrm>
            <a:off x="1751510" y="2736062"/>
            <a:ext cx="9177361" cy="1069355"/>
            <a:chOff x="3460023" y="186796"/>
            <a:chExt cx="6866825" cy="1266072"/>
          </a:xfrm>
        </p:grpSpPr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7779C2CA-2C76-4411-9AAB-2C2316699D3C}"/>
                </a:ext>
              </a:extLst>
            </p:cNvPr>
            <p:cNvSpPr/>
            <p:nvPr/>
          </p:nvSpPr>
          <p:spPr>
            <a:xfrm>
              <a:off x="3460023" y="494950"/>
              <a:ext cx="6866825" cy="957918"/>
            </a:xfrm>
            <a:prstGeom prst="rect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C5700C14-3267-48AB-B9F1-B4D0D9C89DD1}"/>
                </a:ext>
              </a:extLst>
            </p:cNvPr>
            <p:cNvSpPr txBox="1"/>
            <p:nvPr/>
          </p:nvSpPr>
          <p:spPr>
            <a:xfrm>
              <a:off x="8827538" y="186796"/>
              <a:ext cx="1454373" cy="3643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dirty="0" err="1"/>
                <a:t>Pseudofunctionalization</a:t>
              </a:r>
              <a:endParaRPr lang="en-AU" dirty="0"/>
            </a:p>
          </p:txBody>
        </p:sp>
      </p:grpSp>
    </p:spTree>
    <p:extLst>
      <p:ext uri="{BB962C8B-B14F-4D97-AF65-F5344CB8AC3E}">
        <p14:creationId xmlns:p14="http://schemas.microsoft.com/office/powerpoint/2010/main" val="380376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Phase Type distributions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400" dirty="0"/>
              <a:t>The problem is similar to a PH distribution with the distinction that we have two absorbing states: pseudogenization (P) and subfunctionalisation (S)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349" y="3024980"/>
            <a:ext cx="6124575" cy="19526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63287F8-8583-4D5A-9AD6-AF8865C0769D}"/>
                  </a:ext>
                </a:extLst>
              </p:cNvPr>
              <p:cNvSpPr txBox="1"/>
              <p:nvPr/>
            </p:nvSpPr>
            <p:spPr>
              <a:xfrm>
                <a:off x="1090569" y="5152833"/>
                <a:ext cx="5391325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AU" dirty="0"/>
                  <a:t> is the number of regulatory regions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AU" dirty="0"/>
                  <a:t>States </a:t>
                </a:r>
                <a14:m>
                  <m:oMath xmlns:m="http://schemas.openxmlformats.org/officeDocument/2006/math">
                    <m:r>
                      <a:rPr lang="en-AU" i="1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AU" dirty="0"/>
                  <a:t> up to </a:t>
                </a:r>
                <a14:m>
                  <m:oMath xmlns:m="http://schemas.openxmlformats.org/officeDocument/2006/math">
                    <m:r>
                      <a:rPr lang="en-AU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AU" dirty="0"/>
                  <a:t> track the number of regulatory regions that have been lost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AU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AU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AU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AU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AU" dirty="0"/>
                  <a:t> are the rates of loss of coding and regulatory regions respectively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63287F8-8583-4D5A-9AD6-AF8865C076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0569" y="5152833"/>
                <a:ext cx="5391325" cy="1477328"/>
              </a:xfrm>
              <a:prstGeom prst="rect">
                <a:avLst/>
              </a:prstGeom>
              <a:blipFill>
                <a:blip r:embed="rId3"/>
                <a:stretch>
                  <a:fillRect l="-792" t="-2058" b="-535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4837E055-4569-4C56-85E5-198A256292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9634" y="3152281"/>
            <a:ext cx="5325991" cy="169802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6770450-9A04-4A06-BCDE-32BD9B08682A}"/>
              </a:ext>
            </a:extLst>
          </p:cNvPr>
          <p:cNvSpPr/>
          <p:nvPr/>
        </p:nvSpPr>
        <p:spPr>
          <a:xfrm>
            <a:off x="7180976" y="3429000"/>
            <a:ext cx="3095538" cy="941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Q*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BCFC1C2-B3DA-4299-AB2A-FACF9C1C0C90}"/>
              </a:ext>
            </a:extLst>
          </p:cNvPr>
          <p:cNvSpPr/>
          <p:nvPr/>
        </p:nvSpPr>
        <p:spPr>
          <a:xfrm>
            <a:off x="10335237" y="3429000"/>
            <a:ext cx="956345" cy="9416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2619851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Phase Type distributions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400" dirty="0"/>
              <a:t>The problem is similar to a PH distribution with the distinction that we have two absorbing states: pseudogenization (P) and subfunctionalisation (S)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2992" y="3117374"/>
            <a:ext cx="5797826" cy="319452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508CA43-67BA-4E31-98FC-6BA14A9DDE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3219392"/>
            <a:ext cx="6096000" cy="194351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91919D1-031B-4C56-B5B8-2A5EEBFE4C59}"/>
              </a:ext>
            </a:extLst>
          </p:cNvPr>
          <p:cNvSpPr/>
          <p:nvPr/>
        </p:nvSpPr>
        <p:spPr>
          <a:xfrm>
            <a:off x="781342" y="3496111"/>
            <a:ext cx="3673212" cy="1126222"/>
          </a:xfrm>
          <a:prstGeom prst="rect">
            <a:avLst/>
          </a:prstGeom>
          <a:solidFill>
            <a:schemeClr val="accent1">
              <a:alpha val="39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accent1"/>
                </a:solidFill>
              </a:rPr>
              <a:t>Q*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6C37B5-0361-492E-B1D2-C04EAD94CA0A}"/>
              </a:ext>
            </a:extLst>
          </p:cNvPr>
          <p:cNvSpPr/>
          <p:nvPr/>
        </p:nvSpPr>
        <p:spPr>
          <a:xfrm>
            <a:off x="4454554" y="3496112"/>
            <a:ext cx="1199625" cy="1126222"/>
          </a:xfrm>
          <a:prstGeom prst="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rgbClr val="FD6203"/>
                </a:solidFill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377849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</TotalTime>
  <Words>909</Words>
  <Application>Microsoft Office PowerPoint</Application>
  <PresentationFormat>Widescreen</PresentationFormat>
  <Paragraphs>102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SimSun</vt:lpstr>
      <vt:lpstr>Arial</vt:lpstr>
      <vt:lpstr>Calibri</vt:lpstr>
      <vt:lpstr>Calibri Light</vt:lpstr>
      <vt:lpstr>Cambria Math</vt:lpstr>
      <vt:lpstr>Times New Roman</vt:lpstr>
      <vt:lpstr>Office Theme</vt:lpstr>
      <vt:lpstr>Models for the evolution of gene-duplicates: Applications of Phase-Type distributions.</vt:lpstr>
      <vt:lpstr>PowerPoint Presentation</vt:lpstr>
      <vt:lpstr>Biological background</vt:lpstr>
      <vt:lpstr>Genes can have more than one function</vt:lpstr>
      <vt:lpstr>PowerPoint Presentation</vt:lpstr>
      <vt:lpstr>Absorbing state Markov chains</vt:lpstr>
      <vt:lpstr>PowerPoint Presentation</vt:lpstr>
      <vt:lpstr>Phase Type distributions</vt:lpstr>
      <vt:lpstr>Phase Type distributions</vt:lpstr>
      <vt:lpstr>Two kinds of hazard rates</vt:lpstr>
      <vt:lpstr>Different parameter choices give different hazard functions</vt:lpstr>
      <vt:lpstr>Fitting to data</vt:lpstr>
      <vt:lpstr>Pulling it all together</vt:lpstr>
      <vt:lpstr>Results</vt:lpstr>
      <vt:lpstr>Extensions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Barbara Holland</dc:creator>
  <cp:lastModifiedBy>Barbara Holland</cp:lastModifiedBy>
  <cp:revision>21</cp:revision>
  <dcterms:created xsi:type="dcterms:W3CDTF">2019-02-04T04:14:56Z</dcterms:created>
  <dcterms:modified xsi:type="dcterms:W3CDTF">2019-02-08T02:03:52Z</dcterms:modified>
</cp:coreProperties>
</file>