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98" r:id="rId4"/>
    <p:sldId id="313" r:id="rId5"/>
    <p:sldId id="259" r:id="rId6"/>
    <p:sldId id="276" r:id="rId7"/>
    <p:sldId id="263" r:id="rId8"/>
    <p:sldId id="304" r:id="rId9"/>
    <p:sldId id="314" r:id="rId10"/>
    <p:sldId id="317" r:id="rId11"/>
    <p:sldId id="316" r:id="rId12"/>
    <p:sldId id="277" r:id="rId13"/>
    <p:sldId id="301" r:id="rId14"/>
    <p:sldId id="318" r:id="rId15"/>
    <p:sldId id="315" r:id="rId16"/>
    <p:sldId id="320" r:id="rId17"/>
    <p:sldId id="321" r:id="rId18"/>
    <p:sldId id="322" r:id="rId19"/>
    <p:sldId id="307" r:id="rId20"/>
    <p:sldId id="308" r:id="rId21"/>
    <p:sldId id="324" r:id="rId22"/>
    <p:sldId id="319" r:id="rId23"/>
    <p:sldId id="299" r:id="rId24"/>
    <p:sldId id="300" r:id="rId25"/>
    <p:sldId id="262" r:id="rId26"/>
    <p:sldId id="311" r:id="rId27"/>
    <p:sldId id="312" r:id="rId28"/>
    <p:sldId id="326" r:id="rId29"/>
    <p:sldId id="309" r:id="rId30"/>
    <p:sldId id="310" r:id="rId31"/>
    <p:sldId id="325" r:id="rId32"/>
    <p:sldId id="305" r:id="rId33"/>
    <p:sldId id="306" r:id="rId34"/>
    <p:sldId id="334" r:id="rId35"/>
    <p:sldId id="335" r:id="rId36"/>
    <p:sldId id="328" r:id="rId37"/>
    <p:sldId id="329" r:id="rId38"/>
    <p:sldId id="330" r:id="rId39"/>
    <p:sldId id="303" r:id="rId40"/>
    <p:sldId id="302" r:id="rId41"/>
    <p:sldId id="331" r:id="rId42"/>
    <p:sldId id="332" r:id="rId43"/>
    <p:sldId id="33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9" d="100"/>
          <a:sy n="89" d="100"/>
        </p:scale>
        <p:origin x="-126" y="-168"/>
      </p:cViewPr>
      <p:guideLst>
        <p:guide orient="horz" pos="2160"/>
        <p:guide pos="3840"/>
      </p:guideLst>
    </p:cSldViewPr>
  </p:slideViewPr>
  <p:notesTextViewPr>
    <p:cViewPr>
      <p:scale>
        <a:sx n="3" d="2"/>
        <a:sy n="3" d="2"/>
      </p:scale>
      <p:origin x="0" y="0"/>
    </p:cViewPr>
  </p:notesTextViewPr>
  <p:sorterViewPr>
    <p:cViewPr>
      <p:scale>
        <a:sx n="90" d="100"/>
        <a:sy n="90" d="100"/>
      </p:scale>
      <p:origin x="0" y="-3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E4ABF-9885-40BB-9EBD-66380D3A7356}" type="datetimeFigureOut">
              <a:rPr lang="en-US" smtClean="0"/>
              <a:t>11/16/2015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829FC-A282-438D-96A2-27869822E129}" type="slidenum">
              <a:rPr lang="en-US" smtClean="0"/>
              <a:t>‹#›</a:t>
            </a:fld>
            <a:endParaRPr lang="en-US"/>
          </a:p>
        </p:txBody>
      </p:sp>
    </p:spTree>
    <p:extLst>
      <p:ext uri="{BB962C8B-B14F-4D97-AF65-F5344CB8AC3E}">
        <p14:creationId xmlns:p14="http://schemas.microsoft.com/office/powerpoint/2010/main" val="378532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E31252B-2320-4BFA-BE5C-7FBA4BE206CD}" type="slidenum">
              <a:rPr lang="en-NZ"/>
              <a:pPr/>
              <a:t>5</a:t>
            </a:fld>
            <a:endParaRPr lang="en-NZ"/>
          </a:p>
        </p:txBody>
      </p:sp>
      <p:sp>
        <p:nvSpPr>
          <p:cNvPr id="35841" name="Text Box 1"/>
          <p:cNvSpPr txBox="1">
            <a:spLocks noChangeArrowheads="1"/>
          </p:cNvSpPr>
          <p:nvPr/>
        </p:nvSpPr>
        <p:spPr bwMode="auto">
          <a:xfrm>
            <a:off x="1183217" y="766762"/>
            <a:ext cx="4732867" cy="38338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8984" tIns="49492" rIns="98984" bIns="49492" anchor="ctr"/>
          <a:lstStyle/>
          <a:p>
            <a:endParaRPr lang="en-US"/>
          </a:p>
        </p:txBody>
      </p:sp>
      <p:sp>
        <p:nvSpPr>
          <p:cNvPr id="35842" name="Rectangle 2"/>
          <p:cNvSpPr txBox="1">
            <a:spLocks noGrp="1" noChangeArrowheads="1"/>
          </p:cNvSpPr>
          <p:nvPr>
            <p:ph type="body"/>
          </p:nvPr>
        </p:nvSpPr>
        <p:spPr bwMode="auto">
          <a:xfrm>
            <a:off x="709930" y="4856163"/>
            <a:ext cx="5679440" cy="4705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Tree>
    <p:extLst>
      <p:ext uri="{BB962C8B-B14F-4D97-AF65-F5344CB8AC3E}">
        <p14:creationId xmlns:p14="http://schemas.microsoft.com/office/powerpoint/2010/main" val="99997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92FB2-FB1E-4D3D-8854-4619402BCE31}"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136716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92FB2-FB1E-4D3D-8854-4619402BCE31}"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62076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92FB2-FB1E-4D3D-8854-4619402BCE31}"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01550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92FB2-FB1E-4D3D-8854-4619402BCE31}"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49675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192FB2-FB1E-4D3D-8854-4619402BCE31}" type="datetimeFigureOut">
              <a:rPr lang="en-US" smtClean="0"/>
              <a:t>11/16/2015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268307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92FB2-FB1E-4D3D-8854-4619402BCE31}" type="datetimeFigureOut">
              <a:rPr lang="en-US" smtClean="0"/>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29256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92FB2-FB1E-4D3D-8854-4619402BCE31}" type="datetimeFigureOut">
              <a:rPr lang="en-US" smtClean="0"/>
              <a:t>11/16/2015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64532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92FB2-FB1E-4D3D-8854-4619402BCE31}" type="datetimeFigureOut">
              <a:rPr lang="en-US" smtClean="0"/>
              <a:t>11/16/2015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90560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92FB2-FB1E-4D3D-8854-4619402BCE31}" type="datetimeFigureOut">
              <a:rPr lang="en-US" smtClean="0"/>
              <a:t>11/16/2015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95314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192FB2-FB1E-4D3D-8854-4619402BCE31}" type="datetimeFigureOut">
              <a:rPr lang="en-US" smtClean="0"/>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25989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192FB2-FB1E-4D3D-8854-4619402BCE31}" type="datetimeFigureOut">
              <a:rPr lang="en-US" smtClean="0"/>
              <a:t>11/16/2015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6D1D4-B48C-41B1-BEAA-D86CF765AA21}" type="slidenum">
              <a:rPr lang="en-US" smtClean="0"/>
              <a:t>‹#›</a:t>
            </a:fld>
            <a:endParaRPr lang="en-US"/>
          </a:p>
        </p:txBody>
      </p:sp>
    </p:spTree>
    <p:extLst>
      <p:ext uri="{BB962C8B-B14F-4D97-AF65-F5344CB8AC3E}">
        <p14:creationId xmlns:p14="http://schemas.microsoft.com/office/powerpoint/2010/main" val="393557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92FB2-FB1E-4D3D-8854-4619402BCE31}" type="datetimeFigureOut">
              <a:rPr lang="en-US" smtClean="0"/>
              <a:t>11/16/2015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6D1D4-B48C-41B1-BEAA-D86CF765AA21}" type="slidenum">
              <a:rPr lang="en-US" smtClean="0"/>
              <a:t>‹#›</a:t>
            </a:fld>
            <a:endParaRPr lang="en-US"/>
          </a:p>
        </p:txBody>
      </p:sp>
    </p:spTree>
    <p:extLst>
      <p:ext uri="{BB962C8B-B14F-4D97-AF65-F5344CB8AC3E}">
        <p14:creationId xmlns:p14="http://schemas.microsoft.com/office/powerpoint/2010/main" val="2718198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mag.org/content/334/6055/458.full"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AU" dirty="0" smtClean="0"/>
              <a:t>Why phylogenetics?</a:t>
            </a:r>
            <a:endParaRPr lang="en-US" altLang="en-US" dirty="0" smtClean="0"/>
          </a:p>
        </p:txBody>
      </p:sp>
      <p:sp>
        <p:nvSpPr>
          <p:cNvPr id="18435" name="Rectangle 3"/>
          <p:cNvSpPr>
            <a:spLocks noGrp="1" noChangeArrowheads="1"/>
          </p:cNvSpPr>
          <p:nvPr>
            <p:ph type="subTitle" idx="1"/>
          </p:nvPr>
        </p:nvSpPr>
        <p:spPr/>
        <p:txBody>
          <a:bodyPr/>
          <a:lstStyle/>
          <a:p>
            <a:pPr eaLnBrk="1" hangingPunct="1"/>
            <a:r>
              <a:rPr lang="en-AU" altLang="en-US" sz="2000" dirty="0"/>
              <a:t>Barbara Holland</a:t>
            </a:r>
          </a:p>
          <a:p>
            <a:pPr eaLnBrk="1" hangingPunct="1"/>
            <a:r>
              <a:rPr lang="en-AU" altLang="en-US" sz="2000" dirty="0"/>
              <a:t>School of Physical Sciences</a:t>
            </a:r>
          </a:p>
          <a:p>
            <a:pPr eaLnBrk="1" hangingPunct="1"/>
            <a:r>
              <a:rPr lang="en-AU" altLang="en-US" sz="2000" dirty="0"/>
              <a:t>University of Tasmania</a:t>
            </a:r>
            <a:endParaRPr lang="en-US" altLang="en-US" sz="2000" dirty="0"/>
          </a:p>
        </p:txBody>
      </p:sp>
      <p:sp>
        <p:nvSpPr>
          <p:cNvPr id="3" name="AutoShape 2" descr="https://secure.utas.edu.au/brand-downloads/images/UTAS_CMYK_Stacked_Domestic.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secure.utas.edu.au/brand-downloads/images/UTAS_CMYK_Stacked_Domestic.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22" y="5288080"/>
            <a:ext cx="2645664" cy="1383792"/>
          </a:xfrm>
          <a:prstGeom prst="rect">
            <a:avLst/>
          </a:prstGeom>
        </p:spPr>
      </p:pic>
      <p:pic>
        <p:nvPicPr>
          <p:cNvPr id="8194" name="Picture 2" descr="http://www.utas.edu.au/__data/assets/image/0020/527132/Fla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617" y="4855341"/>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62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lstStyle/>
          <a:p>
            <a:pPr algn="ctr"/>
            <a:r>
              <a:rPr lang="en-AU" dirty="0" smtClean="0"/>
              <a:t>Reason 2</a:t>
            </a:r>
            <a:br>
              <a:rPr lang="en-AU" dirty="0" smtClean="0"/>
            </a:br>
            <a:r>
              <a:rPr lang="en-AU" dirty="0" smtClean="0"/>
              <a:t>To understand origins</a:t>
            </a:r>
            <a:endParaRPr lang="en-AU" dirty="0"/>
          </a:p>
        </p:txBody>
      </p:sp>
    </p:spTree>
    <p:extLst>
      <p:ext uri="{BB962C8B-B14F-4D97-AF65-F5344CB8AC3E}">
        <p14:creationId xmlns:p14="http://schemas.microsoft.com/office/powerpoint/2010/main" val="1212122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026" name="Picture 2" descr="HIV phyloge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36" y="219732"/>
            <a:ext cx="3554064" cy="6070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0457" y="6435468"/>
            <a:ext cx="6375079" cy="369332"/>
          </a:xfrm>
          <a:prstGeom prst="rect">
            <a:avLst/>
          </a:prstGeom>
          <a:noFill/>
        </p:spPr>
        <p:txBody>
          <a:bodyPr wrap="none" rtlCol="0">
            <a:spAutoFit/>
          </a:bodyPr>
          <a:lstStyle/>
          <a:p>
            <a:r>
              <a:rPr lang="en-AU" dirty="0"/>
              <a:t>http://evolution.berkeley.edu/evolibrary/news/081101_hivorigins</a:t>
            </a:r>
          </a:p>
        </p:txBody>
      </p:sp>
      <p:pic>
        <p:nvPicPr>
          <p:cNvPr id="1028" name="Picture 4" descr="http://currents.plos.org/outbreaks/files/2014/04/EBOV_GP_46_GTRG_UCLN_EGC_MCC_tree-600x297.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2400" y="544924"/>
            <a:ext cx="8180561" cy="4049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3512" y="4646341"/>
            <a:ext cx="6988098" cy="830997"/>
          </a:xfrm>
          <a:prstGeom prst="rect">
            <a:avLst/>
          </a:prstGeom>
          <a:noFill/>
        </p:spPr>
        <p:txBody>
          <a:bodyPr wrap="square" rtlCol="0">
            <a:spAutoFit/>
          </a:bodyPr>
          <a:lstStyle/>
          <a:p>
            <a:r>
              <a:rPr lang="en-AU" sz="1600" i="1" dirty="0" smtClean="0"/>
              <a:t>…indicates </a:t>
            </a:r>
            <a:r>
              <a:rPr lang="en-AU" sz="1600" i="1" dirty="0"/>
              <a:t>that the outbreak in Guinea is likely caused by a Zaire ebolavirus lineage that has spread from Central Africa into Guinea and West Africa in recent decades, and does not represent the emergence of a divergent and endemic virus.</a:t>
            </a:r>
          </a:p>
        </p:txBody>
      </p:sp>
      <p:sp>
        <p:nvSpPr>
          <p:cNvPr id="6" name="TextBox 5"/>
          <p:cNvSpPr txBox="1"/>
          <p:nvPr/>
        </p:nvSpPr>
        <p:spPr>
          <a:xfrm>
            <a:off x="4586867" y="5643744"/>
            <a:ext cx="7084743" cy="646331"/>
          </a:xfrm>
          <a:prstGeom prst="rect">
            <a:avLst/>
          </a:prstGeom>
          <a:noFill/>
        </p:spPr>
        <p:txBody>
          <a:bodyPr wrap="square" rtlCol="0">
            <a:spAutoFit/>
          </a:bodyPr>
          <a:lstStyle/>
          <a:p>
            <a:r>
              <a:rPr lang="en-AU" dirty="0" err="1"/>
              <a:t>Dudas</a:t>
            </a:r>
            <a:r>
              <a:rPr lang="en-AU" dirty="0"/>
              <a:t> G, </a:t>
            </a:r>
            <a:r>
              <a:rPr lang="en-AU" dirty="0" err="1"/>
              <a:t>Rambaut</a:t>
            </a:r>
            <a:r>
              <a:rPr lang="en-AU" dirty="0"/>
              <a:t> A. Phylogenetic Analysis of Guinea 2014 EBOV Ebolavirus Outbreak. PLOS Currents Outbreaks. 2014 </a:t>
            </a:r>
          </a:p>
        </p:txBody>
      </p:sp>
    </p:spTree>
    <p:extLst>
      <p:ext uri="{BB962C8B-B14F-4D97-AF65-F5344CB8AC3E}">
        <p14:creationId xmlns:p14="http://schemas.microsoft.com/office/powerpoint/2010/main" val="2339854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774825" y="1484313"/>
            <a:ext cx="4110038" cy="5084762"/>
          </a:xfrm>
        </p:spPr>
      </p:pic>
      <p:pic>
        <p:nvPicPr>
          <p:cNvPr id="61443"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135188" y="476250"/>
            <a:ext cx="4038600" cy="965200"/>
          </a:xfrm>
        </p:spPr>
      </p:pic>
      <p:pic>
        <p:nvPicPr>
          <p:cNvPr id="61444" name="Picture 4"/>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735638" y="2924175"/>
            <a:ext cx="4932362" cy="1785938"/>
          </a:xfrm>
        </p:spPr>
      </p:pic>
      <p:pic>
        <p:nvPicPr>
          <p:cNvPr id="61445" name="Picture 5"/>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311900" y="404814"/>
            <a:ext cx="4038600" cy="2016125"/>
          </a:xfrm>
        </p:spPr>
      </p:pic>
    </p:spTree>
    <p:extLst>
      <p:ext uri="{BB962C8B-B14F-4D97-AF65-F5344CB8AC3E}">
        <p14:creationId xmlns:p14="http://schemas.microsoft.com/office/powerpoint/2010/main" val="1480515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7897" y="1802477"/>
            <a:ext cx="6847229" cy="5055523"/>
          </a:xfrm>
          <a:prstGeom prst="rect">
            <a:avLst/>
          </a:prstGeom>
        </p:spPr>
      </p:pic>
      <p:pic>
        <p:nvPicPr>
          <p:cNvPr id="4" name="Content Placeholder 3"/>
          <p:cNvPicPr>
            <a:picLocks noGrp="1" noChangeAspect="1"/>
          </p:cNvPicPr>
          <p:nvPr>
            <p:ph idx="1"/>
          </p:nvPr>
        </p:nvPicPr>
        <p:blipFill rotWithShape="1">
          <a:blip r:embed="rId3"/>
          <a:srcRect r="4414"/>
          <a:stretch/>
        </p:blipFill>
        <p:spPr>
          <a:xfrm>
            <a:off x="0" y="0"/>
            <a:ext cx="6661214" cy="3679781"/>
          </a:xfrm>
          <a:prstGeom prst="rect">
            <a:avLst/>
          </a:prstGeom>
        </p:spPr>
      </p:pic>
    </p:spTree>
    <p:extLst>
      <p:ext uri="{BB962C8B-B14F-4D97-AF65-F5344CB8AC3E}">
        <p14:creationId xmlns:p14="http://schemas.microsoft.com/office/powerpoint/2010/main" val="1389286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Mathematics</a:t>
            </a:r>
            <a:endParaRPr lang="en-AU" dirty="0"/>
          </a:p>
        </p:txBody>
      </p:sp>
      <p:sp>
        <p:nvSpPr>
          <p:cNvPr id="4" name="Content Placeholder 3"/>
          <p:cNvSpPr>
            <a:spLocks noGrp="1"/>
          </p:cNvSpPr>
          <p:nvPr>
            <p:ph idx="1"/>
          </p:nvPr>
        </p:nvSpPr>
        <p:spPr/>
        <p:txBody>
          <a:bodyPr>
            <a:normAutofit lnSpcReduction="10000"/>
          </a:bodyPr>
          <a:lstStyle/>
          <a:p>
            <a:r>
              <a:rPr lang="en-AU" dirty="0" smtClean="0"/>
              <a:t>Issues</a:t>
            </a:r>
          </a:p>
          <a:p>
            <a:pPr lvl="1"/>
            <a:r>
              <a:rPr lang="en-AU" dirty="0" smtClean="0"/>
              <a:t>For many questions of interest the exact details of the tree aren’t crucial, but we do want to know whether or not our conclusions are robust to uncertainty in our phylogenetic inference</a:t>
            </a:r>
          </a:p>
          <a:p>
            <a:endParaRPr lang="en-AU" dirty="0"/>
          </a:p>
          <a:p>
            <a:r>
              <a:rPr lang="en-AU" dirty="0" smtClean="0"/>
              <a:t>State of the art</a:t>
            </a:r>
          </a:p>
          <a:p>
            <a:pPr lvl="1"/>
            <a:r>
              <a:rPr lang="en-AU" dirty="0" smtClean="0"/>
              <a:t>Bayesian inference using Markov chain Monte Carlo (MCMC)</a:t>
            </a:r>
          </a:p>
          <a:p>
            <a:pPr marL="457200" lvl="1" indent="0">
              <a:buNone/>
            </a:pPr>
            <a:r>
              <a:rPr lang="en-AU" dirty="0"/>
              <a:t>	</a:t>
            </a:r>
            <a:r>
              <a:rPr lang="en-AU" dirty="0" smtClean="0"/>
              <a:t>allows us to treat the tree as a nuisance parameter</a:t>
            </a:r>
          </a:p>
          <a:p>
            <a:pPr marL="457200" lvl="1" indent="0">
              <a:buNone/>
            </a:pPr>
            <a:endParaRPr lang="en-AU" dirty="0"/>
          </a:p>
          <a:p>
            <a:r>
              <a:rPr lang="en-AU" dirty="0" smtClean="0"/>
              <a:t>Open questions</a:t>
            </a:r>
          </a:p>
          <a:p>
            <a:pPr lvl="1"/>
            <a:r>
              <a:rPr lang="en-AU" dirty="0" smtClean="0"/>
              <a:t>Bayesian methods are only feasible for moderately sized data sets</a:t>
            </a:r>
          </a:p>
        </p:txBody>
      </p:sp>
      <p:sp>
        <p:nvSpPr>
          <p:cNvPr id="5" name="Rounded Rectangle 4"/>
          <p:cNvSpPr/>
          <p:nvPr/>
        </p:nvSpPr>
        <p:spPr>
          <a:xfrm>
            <a:off x="9307548" y="3992137"/>
            <a:ext cx="2088995" cy="50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Statistics</a:t>
            </a:r>
            <a:endParaRPr lang="en-AU" dirty="0"/>
          </a:p>
        </p:txBody>
      </p:sp>
      <p:sp>
        <p:nvSpPr>
          <p:cNvPr id="6" name="Rounded Rectangle 5"/>
          <p:cNvSpPr/>
          <p:nvPr/>
        </p:nvSpPr>
        <p:spPr>
          <a:xfrm>
            <a:off x="9355872" y="4825274"/>
            <a:ext cx="2088995" cy="400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Algorithm design</a:t>
            </a:r>
            <a:endParaRPr lang="en-AU" dirty="0"/>
          </a:p>
        </p:txBody>
      </p:sp>
    </p:spTree>
    <p:extLst>
      <p:ext uri="{BB962C8B-B14F-4D97-AF65-F5344CB8AC3E}">
        <p14:creationId xmlns:p14="http://schemas.microsoft.com/office/powerpoint/2010/main" val="2262230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normAutofit/>
          </a:bodyPr>
          <a:lstStyle/>
          <a:p>
            <a:pPr algn="ctr"/>
            <a:r>
              <a:rPr lang="en-AU" dirty="0" smtClean="0"/>
              <a:t>Reason 3</a:t>
            </a:r>
            <a:br>
              <a:rPr lang="en-AU" dirty="0" smtClean="0"/>
            </a:br>
            <a:r>
              <a:rPr lang="en-AU" dirty="0" smtClean="0"/>
              <a:t>Timing is everything</a:t>
            </a:r>
            <a:endParaRPr lang="en-AU" dirty="0"/>
          </a:p>
        </p:txBody>
      </p:sp>
    </p:spTree>
    <p:extLst>
      <p:ext uri="{BB962C8B-B14F-4D97-AF65-F5344CB8AC3E}">
        <p14:creationId xmlns:p14="http://schemas.microsoft.com/office/powerpoint/2010/main" val="2286966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87512"/>
            <a:ext cx="12145039" cy="5718126"/>
          </a:xfrm>
          <a:prstGeom prst="rect">
            <a:avLst/>
          </a:prstGeom>
        </p:spPr>
      </p:pic>
      <p:pic>
        <p:nvPicPr>
          <p:cNvPr id="3" name="Picture 2"/>
          <p:cNvPicPr>
            <a:picLocks noChangeAspect="1"/>
          </p:cNvPicPr>
          <p:nvPr/>
        </p:nvPicPr>
        <p:blipFill>
          <a:blip r:embed="rId3"/>
          <a:stretch>
            <a:fillRect/>
          </a:stretch>
        </p:blipFill>
        <p:spPr>
          <a:xfrm>
            <a:off x="1122218" y="-447856"/>
            <a:ext cx="6558588" cy="2423398"/>
          </a:xfrm>
          <a:prstGeom prst="rect">
            <a:avLst/>
          </a:prstGeom>
        </p:spPr>
      </p:pic>
    </p:spTree>
    <p:extLst>
      <p:ext uri="{BB962C8B-B14F-4D97-AF65-F5344CB8AC3E}">
        <p14:creationId xmlns:p14="http://schemas.microsoft.com/office/powerpoint/2010/main" val="4252137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ockefeller.edu/evolution/images/bio/david_pe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 y="4563687"/>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772859" y="1795549"/>
            <a:ext cx="5590236" cy="4934990"/>
          </a:xfrm>
          <a:prstGeom prst="rect">
            <a:avLst/>
          </a:prstGeom>
        </p:spPr>
      </p:pic>
      <p:pic>
        <p:nvPicPr>
          <p:cNvPr id="3" name="Picture 2"/>
          <p:cNvPicPr>
            <a:picLocks noChangeAspect="1"/>
          </p:cNvPicPr>
          <p:nvPr/>
        </p:nvPicPr>
        <p:blipFill>
          <a:blip r:embed="rId4"/>
          <a:stretch>
            <a:fillRect/>
          </a:stretch>
        </p:blipFill>
        <p:spPr>
          <a:xfrm>
            <a:off x="1820486" y="382155"/>
            <a:ext cx="8997589" cy="1330943"/>
          </a:xfrm>
          <a:prstGeom prst="rect">
            <a:avLst/>
          </a:prstGeom>
        </p:spPr>
      </p:pic>
      <p:sp>
        <p:nvSpPr>
          <p:cNvPr id="4" name="Rounded Rectangular Callout 3"/>
          <p:cNvSpPr/>
          <p:nvPr/>
        </p:nvSpPr>
        <p:spPr>
          <a:xfrm>
            <a:off x="1986741" y="2593570"/>
            <a:ext cx="3291841" cy="1895303"/>
          </a:xfrm>
          <a:prstGeom prst="wedgeRoundRectCallout">
            <a:avLst>
              <a:gd name="adj1" fmla="val -48970"/>
              <a:gd name="adj2" fmla="val 693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Asteroid hits, dinosaurs die, birds and mammals inherit the Earth?</a:t>
            </a:r>
          </a:p>
          <a:p>
            <a:pPr algn="ctr"/>
            <a:r>
              <a:rPr lang="en-AU" dirty="0" smtClean="0"/>
              <a:t>BAH. It’s a Marxist view that denies a role for competition!</a:t>
            </a:r>
            <a:endParaRPr lang="en-US" dirty="0"/>
          </a:p>
        </p:txBody>
      </p:sp>
    </p:spTree>
    <p:extLst>
      <p:ext uri="{BB962C8B-B14F-4D97-AF65-F5344CB8AC3E}">
        <p14:creationId xmlns:p14="http://schemas.microsoft.com/office/powerpoint/2010/main" val="3774393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1.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93" y="62952"/>
            <a:ext cx="5064434" cy="6795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7834" y="1851102"/>
            <a:ext cx="4742986" cy="1200329"/>
          </a:xfrm>
          <a:prstGeom prst="rect">
            <a:avLst/>
          </a:prstGeom>
          <a:noFill/>
        </p:spPr>
        <p:txBody>
          <a:bodyPr wrap="square" rtlCol="0">
            <a:spAutoFit/>
          </a:bodyPr>
          <a:lstStyle/>
          <a:p>
            <a:r>
              <a:rPr lang="en-AU" dirty="0"/>
              <a:t>Meredith, R. W. et al. 2011. </a:t>
            </a:r>
            <a:r>
              <a:rPr lang="en-AU" dirty="0">
                <a:hlinkClick r:id="rId3"/>
              </a:rPr>
              <a:t> Impacts of the </a:t>
            </a:r>
            <a:r>
              <a:rPr lang="en-AU" dirty="0" err="1">
                <a:hlinkClick r:id="rId3"/>
              </a:rPr>
              <a:t>Cretaceious</a:t>
            </a:r>
            <a:r>
              <a:rPr lang="en-AU" dirty="0">
                <a:hlinkClick r:id="rId3"/>
              </a:rPr>
              <a:t> terrestrial revolution and KPg extinction on mammal diversification</a:t>
            </a:r>
            <a:r>
              <a:rPr lang="en-AU" dirty="0"/>
              <a:t>.  Science 334:521-524</a:t>
            </a:r>
          </a:p>
        </p:txBody>
      </p:sp>
    </p:spTree>
    <p:extLst>
      <p:ext uri="{BB962C8B-B14F-4D97-AF65-F5344CB8AC3E}">
        <p14:creationId xmlns:p14="http://schemas.microsoft.com/office/powerpoint/2010/main" val="1718334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106" y="224951"/>
            <a:ext cx="8087329" cy="2294805"/>
          </a:xfrm>
          <a:prstGeom prst="rect">
            <a:avLst/>
          </a:prstGeom>
        </p:spPr>
      </p:pic>
      <p:pic>
        <p:nvPicPr>
          <p:cNvPr id="5" name="Picture 4"/>
          <p:cNvPicPr>
            <a:picLocks noChangeAspect="1"/>
          </p:cNvPicPr>
          <p:nvPr/>
        </p:nvPicPr>
        <p:blipFill>
          <a:blip r:embed="rId3"/>
          <a:stretch>
            <a:fillRect/>
          </a:stretch>
        </p:blipFill>
        <p:spPr>
          <a:xfrm>
            <a:off x="243191" y="2001122"/>
            <a:ext cx="11621788" cy="4745415"/>
          </a:xfrm>
          <a:prstGeom prst="rect">
            <a:avLst/>
          </a:prstGeom>
        </p:spPr>
      </p:pic>
    </p:spTree>
    <p:extLst>
      <p:ext uri="{BB962C8B-B14F-4D97-AF65-F5344CB8AC3E}">
        <p14:creationId xmlns:p14="http://schemas.microsoft.com/office/powerpoint/2010/main" val="316369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t>What is </a:t>
            </a:r>
            <a:r>
              <a:rPr lang="en-AU" sz="4000" dirty="0" err="1"/>
              <a:t>phylogenetics</a:t>
            </a:r>
            <a:r>
              <a:rPr lang="en-AU" sz="4000" dirty="0"/>
              <a:t>?</a:t>
            </a:r>
            <a:endParaRPr lang="en-US" sz="4000" dirty="0"/>
          </a:p>
        </p:txBody>
      </p:sp>
      <p:sp>
        <p:nvSpPr>
          <p:cNvPr id="4" name="Rectangle 3"/>
          <p:cNvSpPr>
            <a:spLocks noChangeArrowheads="1"/>
          </p:cNvSpPr>
          <p:nvPr/>
        </p:nvSpPr>
        <p:spPr bwMode="auto">
          <a:xfrm>
            <a:off x="7320707" y="4477800"/>
            <a:ext cx="30972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en-US" sz="2000" dirty="0"/>
              <a:t>Darwin’s sketch: the first phylogenetic tree?</a:t>
            </a:r>
          </a:p>
        </p:txBody>
      </p:sp>
      <p:pic>
        <p:nvPicPr>
          <p:cNvPr id="5" name="Picture 4" descr="Darwin's Tree of Life"/>
          <p:cNvPicPr>
            <a:picLocks noChangeAspect="1" noChangeArrowheads="1"/>
          </p:cNvPicPr>
          <p:nvPr/>
        </p:nvPicPr>
        <p:blipFill>
          <a:blip r:embed="rId2">
            <a:extLst>
              <a:ext uri="{28A0092B-C50C-407E-A947-70E740481C1C}">
                <a14:useLocalDpi xmlns:a14="http://schemas.microsoft.com/office/drawing/2010/main" val="0"/>
              </a:ext>
            </a:extLst>
          </a:blip>
          <a:srcRect b="41995"/>
          <a:stretch>
            <a:fillRect/>
          </a:stretch>
        </p:blipFill>
        <p:spPr bwMode="auto">
          <a:xfrm>
            <a:off x="7392145" y="1885414"/>
            <a:ext cx="2879725" cy="2676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7529" y="2060848"/>
            <a:ext cx="5184577" cy="3416320"/>
          </a:xfrm>
          <a:prstGeom prst="rect">
            <a:avLst/>
          </a:prstGeom>
          <a:noFill/>
        </p:spPr>
        <p:txBody>
          <a:bodyPr wrap="square" rtlCol="0">
            <a:spAutoFit/>
          </a:bodyPr>
          <a:lstStyle/>
          <a:p>
            <a:r>
              <a:rPr lang="en-AU" sz="2000" dirty="0"/>
              <a:t>The </a:t>
            </a:r>
            <a:r>
              <a:rPr lang="en-AU" sz="2000" dirty="0" smtClean="0"/>
              <a:t>primary goal </a:t>
            </a:r>
            <a:r>
              <a:rPr lang="en-AU" sz="2000" dirty="0"/>
              <a:t>of phylogenetics is to infer evolutionary relationships between species.</a:t>
            </a:r>
          </a:p>
          <a:p>
            <a:endParaRPr lang="en-AU" sz="2000" dirty="0"/>
          </a:p>
          <a:p>
            <a:r>
              <a:rPr lang="en-AU" sz="2000" dirty="0"/>
              <a:t>This includes both information about order of branching, .e.g., </a:t>
            </a:r>
            <a:r>
              <a:rPr lang="en-AU" sz="2000" i="1" dirty="0"/>
              <a:t>did humans and chimpanzees share a common ancestor more recently than humans, chimps and gorillas? </a:t>
            </a:r>
            <a:r>
              <a:rPr lang="en-AU" sz="2000" dirty="0"/>
              <a:t>And information about timing of events, e.g., </a:t>
            </a:r>
            <a:r>
              <a:rPr lang="en-AU" sz="2000" i="1" dirty="0"/>
              <a:t>how long ago did humans and chimps share an ancestor?</a:t>
            </a:r>
          </a:p>
          <a:p>
            <a:endParaRPr lang="en-AU" dirty="0"/>
          </a:p>
          <a:p>
            <a:endParaRPr lang="en-US" dirty="0"/>
          </a:p>
        </p:txBody>
      </p:sp>
    </p:spTree>
    <p:extLst>
      <p:ext uri="{BB962C8B-B14F-4D97-AF65-F5344CB8AC3E}">
        <p14:creationId xmlns:p14="http://schemas.microsoft.com/office/powerpoint/2010/main" val="1253329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8662" y="301557"/>
            <a:ext cx="4721801" cy="6138695"/>
          </a:xfrm>
          <a:prstGeom prst="rect">
            <a:avLst/>
          </a:prstGeom>
        </p:spPr>
      </p:pic>
      <p:pic>
        <p:nvPicPr>
          <p:cNvPr id="5" name="Picture 4"/>
          <p:cNvPicPr>
            <a:picLocks noChangeAspect="1"/>
          </p:cNvPicPr>
          <p:nvPr/>
        </p:nvPicPr>
        <p:blipFill>
          <a:blip r:embed="rId3"/>
          <a:stretch>
            <a:fillRect/>
          </a:stretch>
        </p:blipFill>
        <p:spPr>
          <a:xfrm>
            <a:off x="5019472" y="1739224"/>
            <a:ext cx="6880734" cy="2399319"/>
          </a:xfrm>
          <a:prstGeom prst="rect">
            <a:avLst/>
          </a:prstGeom>
        </p:spPr>
      </p:pic>
    </p:spTree>
    <p:extLst>
      <p:ext uri="{BB962C8B-B14F-4D97-AF65-F5344CB8AC3E}">
        <p14:creationId xmlns:p14="http://schemas.microsoft.com/office/powerpoint/2010/main" val="2479725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Mathematics</a:t>
            </a:r>
            <a:endParaRPr lang="en-AU" dirty="0"/>
          </a:p>
        </p:txBody>
      </p:sp>
      <p:sp>
        <p:nvSpPr>
          <p:cNvPr id="4" name="Content Placeholder 3"/>
          <p:cNvSpPr>
            <a:spLocks noGrp="1"/>
          </p:cNvSpPr>
          <p:nvPr>
            <p:ph idx="1"/>
          </p:nvPr>
        </p:nvSpPr>
        <p:spPr>
          <a:xfrm>
            <a:off x="838200" y="1690688"/>
            <a:ext cx="8283498" cy="4486275"/>
          </a:xfrm>
        </p:spPr>
        <p:txBody>
          <a:bodyPr>
            <a:normAutofit/>
          </a:bodyPr>
          <a:lstStyle/>
          <a:p>
            <a:r>
              <a:rPr lang="en-AU" dirty="0" smtClean="0"/>
              <a:t>State of the art</a:t>
            </a:r>
          </a:p>
          <a:p>
            <a:pPr lvl="1"/>
            <a:r>
              <a:rPr lang="en-AU" dirty="0" smtClean="0"/>
              <a:t>Bayesian inference using Markov chain Monte Carlo (MCMC) allows us to use fossils to put priors on the age of nodes in the tree</a:t>
            </a:r>
          </a:p>
          <a:p>
            <a:pPr marL="457200" lvl="1" indent="0">
              <a:buNone/>
            </a:pPr>
            <a:endParaRPr lang="en-AU" dirty="0"/>
          </a:p>
          <a:p>
            <a:r>
              <a:rPr lang="en-AU" dirty="0" smtClean="0"/>
              <a:t>Open questions</a:t>
            </a:r>
          </a:p>
          <a:p>
            <a:pPr lvl="1"/>
            <a:r>
              <a:rPr lang="en-AU" dirty="0" smtClean="0"/>
              <a:t>What sorts of things affect the ‘ticking’ of the molecular clock?</a:t>
            </a:r>
          </a:p>
          <a:p>
            <a:pPr lvl="1"/>
            <a:r>
              <a:rPr lang="en-AU" dirty="0" smtClean="0"/>
              <a:t>How best to incorporate prior </a:t>
            </a:r>
            <a:r>
              <a:rPr lang="en-AU" dirty="0" smtClean="0"/>
              <a:t>information, e.g. </a:t>
            </a:r>
            <a:r>
              <a:rPr lang="en-AU" smtClean="0"/>
              <a:t>about fossils</a:t>
            </a:r>
            <a:endParaRPr lang="en-AU" dirty="0" smtClean="0"/>
          </a:p>
          <a:p>
            <a:pPr lvl="1"/>
            <a:r>
              <a:rPr lang="en-AU" dirty="0" smtClean="0"/>
              <a:t>Why do rates appear to speed up towards the present?</a:t>
            </a:r>
          </a:p>
        </p:txBody>
      </p:sp>
      <p:sp>
        <p:nvSpPr>
          <p:cNvPr id="5" name="Rounded Rectangle 4"/>
          <p:cNvSpPr/>
          <p:nvPr/>
        </p:nvSpPr>
        <p:spPr>
          <a:xfrm>
            <a:off x="9307548" y="3992137"/>
            <a:ext cx="2088995" cy="50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Statistics</a:t>
            </a:r>
            <a:endParaRPr lang="en-AU" dirty="0"/>
          </a:p>
        </p:txBody>
      </p:sp>
      <p:sp>
        <p:nvSpPr>
          <p:cNvPr id="6" name="Rounded Rectangle 5"/>
          <p:cNvSpPr/>
          <p:nvPr/>
        </p:nvSpPr>
        <p:spPr>
          <a:xfrm>
            <a:off x="9355872" y="4825274"/>
            <a:ext cx="2088995" cy="400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Algorithm design</a:t>
            </a:r>
            <a:endParaRPr lang="en-AU" dirty="0"/>
          </a:p>
        </p:txBody>
      </p:sp>
    </p:spTree>
    <p:extLst>
      <p:ext uri="{BB962C8B-B14F-4D97-AF65-F5344CB8AC3E}">
        <p14:creationId xmlns:p14="http://schemas.microsoft.com/office/powerpoint/2010/main" val="130542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normAutofit fontScale="90000"/>
          </a:bodyPr>
          <a:lstStyle/>
          <a:p>
            <a:pPr algn="ctr"/>
            <a:r>
              <a:rPr lang="en-AU" dirty="0" smtClean="0"/>
              <a:t>Reason 4</a:t>
            </a:r>
            <a:br>
              <a:rPr lang="en-AU" dirty="0" smtClean="0"/>
            </a:br>
            <a:r>
              <a:rPr lang="en-AU" dirty="0" smtClean="0"/>
              <a:t>To understand how traits evolve (and co-evolve)</a:t>
            </a:r>
            <a:endParaRPr lang="en-AU" dirty="0"/>
          </a:p>
        </p:txBody>
      </p:sp>
    </p:spTree>
    <p:extLst>
      <p:ext uri="{BB962C8B-B14F-4D97-AF65-F5344CB8AC3E}">
        <p14:creationId xmlns:p14="http://schemas.microsoft.com/office/powerpoint/2010/main" val="2647031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Phylogeny as a confounding variable</a:t>
            </a:r>
            <a:endParaRPr lang="en-US" dirty="0"/>
          </a:p>
        </p:txBody>
      </p:sp>
      <p:pic>
        <p:nvPicPr>
          <p:cNvPr id="5" name="Picture 4"/>
          <p:cNvPicPr>
            <a:picLocks noChangeAspect="1"/>
          </p:cNvPicPr>
          <p:nvPr/>
        </p:nvPicPr>
        <p:blipFill>
          <a:blip r:embed="rId2"/>
          <a:stretch>
            <a:fillRect/>
          </a:stretch>
        </p:blipFill>
        <p:spPr>
          <a:xfrm>
            <a:off x="5863244" y="1613856"/>
            <a:ext cx="4757456" cy="3391824"/>
          </a:xfrm>
          <a:prstGeom prst="rect">
            <a:avLst/>
          </a:prstGeom>
        </p:spPr>
      </p:pic>
      <p:pic>
        <p:nvPicPr>
          <p:cNvPr id="6" name="Picture 5"/>
          <p:cNvPicPr>
            <a:picLocks noChangeAspect="1"/>
          </p:cNvPicPr>
          <p:nvPr/>
        </p:nvPicPr>
        <p:blipFill>
          <a:blip r:embed="rId3"/>
          <a:stretch>
            <a:fillRect/>
          </a:stretch>
        </p:blipFill>
        <p:spPr>
          <a:xfrm>
            <a:off x="542405" y="1790470"/>
            <a:ext cx="5005652" cy="3215210"/>
          </a:xfrm>
          <a:prstGeom prst="rect">
            <a:avLst/>
          </a:prstGeom>
        </p:spPr>
      </p:pic>
      <p:pic>
        <p:nvPicPr>
          <p:cNvPr id="7" name="Picture 6"/>
          <p:cNvPicPr>
            <a:picLocks noChangeAspect="1"/>
          </p:cNvPicPr>
          <p:nvPr/>
        </p:nvPicPr>
        <p:blipFill>
          <a:blip r:embed="rId4"/>
          <a:stretch>
            <a:fillRect/>
          </a:stretch>
        </p:blipFill>
        <p:spPr>
          <a:xfrm>
            <a:off x="2945478" y="5384800"/>
            <a:ext cx="5636026" cy="1473200"/>
          </a:xfrm>
          <a:prstGeom prst="rect">
            <a:avLst/>
          </a:prstGeom>
        </p:spPr>
      </p:pic>
    </p:spTree>
    <p:extLst>
      <p:ext uri="{BB962C8B-B14F-4D97-AF65-F5344CB8AC3E}">
        <p14:creationId xmlns:p14="http://schemas.microsoft.com/office/powerpoint/2010/main" val="872078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Phylogeny as a confounding variable</a:t>
            </a:r>
            <a:endParaRPr lang="en-US" dirty="0"/>
          </a:p>
        </p:txBody>
      </p:sp>
      <p:pic>
        <p:nvPicPr>
          <p:cNvPr id="5" name="Picture 4"/>
          <p:cNvPicPr>
            <a:picLocks noChangeAspect="1"/>
          </p:cNvPicPr>
          <p:nvPr/>
        </p:nvPicPr>
        <p:blipFill>
          <a:blip r:embed="rId2"/>
          <a:stretch>
            <a:fillRect/>
          </a:stretch>
        </p:blipFill>
        <p:spPr>
          <a:xfrm>
            <a:off x="5863244" y="1613856"/>
            <a:ext cx="4757456" cy="3391824"/>
          </a:xfrm>
          <a:prstGeom prst="rect">
            <a:avLst/>
          </a:prstGeom>
        </p:spPr>
      </p:pic>
      <p:pic>
        <p:nvPicPr>
          <p:cNvPr id="7" name="Picture 6"/>
          <p:cNvPicPr>
            <a:picLocks noChangeAspect="1"/>
          </p:cNvPicPr>
          <p:nvPr/>
        </p:nvPicPr>
        <p:blipFill>
          <a:blip r:embed="rId3"/>
          <a:stretch>
            <a:fillRect/>
          </a:stretch>
        </p:blipFill>
        <p:spPr>
          <a:xfrm>
            <a:off x="2945478" y="5384800"/>
            <a:ext cx="5636026" cy="1473200"/>
          </a:xfrm>
          <a:prstGeom prst="rect">
            <a:avLst/>
          </a:prstGeom>
        </p:spPr>
      </p:pic>
      <p:pic>
        <p:nvPicPr>
          <p:cNvPr id="3" name="Picture 2"/>
          <p:cNvPicPr>
            <a:picLocks noChangeAspect="1"/>
          </p:cNvPicPr>
          <p:nvPr/>
        </p:nvPicPr>
        <p:blipFill>
          <a:blip r:embed="rId4"/>
          <a:stretch>
            <a:fillRect/>
          </a:stretch>
        </p:blipFill>
        <p:spPr>
          <a:xfrm>
            <a:off x="766196" y="1926107"/>
            <a:ext cx="4708621" cy="3223274"/>
          </a:xfrm>
          <a:prstGeom prst="rect">
            <a:avLst/>
          </a:prstGeom>
        </p:spPr>
      </p:pic>
    </p:spTree>
    <p:extLst>
      <p:ext uri="{BB962C8B-B14F-4D97-AF65-F5344CB8AC3E}">
        <p14:creationId xmlns:p14="http://schemas.microsoft.com/office/powerpoint/2010/main" val="1150706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47874"/>
            <a:ext cx="7488832" cy="213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44" t="8555" r="70190" b="-1944"/>
          <a:stretch/>
        </p:blipFill>
        <p:spPr bwMode="auto">
          <a:xfrm>
            <a:off x="6672065" y="1340768"/>
            <a:ext cx="3543903" cy="523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649" y="2348881"/>
            <a:ext cx="2270053" cy="387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646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066"/>
          <a:stretch/>
        </p:blipFill>
        <p:spPr>
          <a:xfrm>
            <a:off x="79162" y="107950"/>
            <a:ext cx="5972780" cy="3228637"/>
          </a:xfrm>
          <a:prstGeom prst="rect">
            <a:avLst/>
          </a:prstGeom>
        </p:spPr>
      </p:pic>
      <p:pic>
        <p:nvPicPr>
          <p:cNvPr id="5" name="Picture 4"/>
          <p:cNvPicPr>
            <a:picLocks noChangeAspect="1"/>
          </p:cNvPicPr>
          <p:nvPr/>
        </p:nvPicPr>
        <p:blipFill>
          <a:blip r:embed="rId3"/>
          <a:stretch>
            <a:fillRect/>
          </a:stretch>
        </p:blipFill>
        <p:spPr>
          <a:xfrm>
            <a:off x="3871608" y="1756316"/>
            <a:ext cx="8197175" cy="3774690"/>
          </a:xfrm>
          <a:prstGeom prst="rect">
            <a:avLst/>
          </a:prstGeom>
        </p:spPr>
      </p:pic>
    </p:spTree>
    <p:extLst>
      <p:ext uri="{BB962C8B-B14F-4D97-AF65-F5344CB8AC3E}">
        <p14:creationId xmlns:p14="http://schemas.microsoft.com/office/powerpoint/2010/main" val="2494025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115" y="206443"/>
            <a:ext cx="6074315" cy="6407594"/>
          </a:xfrm>
          <a:prstGeom prst="rect">
            <a:avLst/>
          </a:prstGeom>
        </p:spPr>
      </p:pic>
      <p:pic>
        <p:nvPicPr>
          <p:cNvPr id="5" name="Picture 4"/>
          <p:cNvPicPr>
            <a:picLocks noChangeAspect="1"/>
          </p:cNvPicPr>
          <p:nvPr/>
        </p:nvPicPr>
        <p:blipFill>
          <a:blip r:embed="rId3"/>
          <a:stretch>
            <a:fillRect/>
          </a:stretch>
        </p:blipFill>
        <p:spPr>
          <a:xfrm>
            <a:off x="161115" y="0"/>
            <a:ext cx="9698027" cy="965200"/>
          </a:xfrm>
          <a:prstGeom prst="rect">
            <a:avLst/>
          </a:prstGeom>
        </p:spPr>
      </p:pic>
    </p:spTree>
    <p:extLst>
      <p:ext uri="{BB962C8B-B14F-4D97-AF65-F5344CB8AC3E}">
        <p14:creationId xmlns:p14="http://schemas.microsoft.com/office/powerpoint/2010/main" val="3330527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Mathematics</a:t>
            </a:r>
            <a:endParaRPr lang="en-AU" dirty="0"/>
          </a:p>
        </p:txBody>
      </p:sp>
      <p:sp>
        <p:nvSpPr>
          <p:cNvPr id="4" name="Content Placeholder 3"/>
          <p:cNvSpPr>
            <a:spLocks noGrp="1"/>
          </p:cNvSpPr>
          <p:nvPr>
            <p:ph idx="1"/>
          </p:nvPr>
        </p:nvSpPr>
        <p:spPr>
          <a:xfrm>
            <a:off x="838200" y="1690688"/>
            <a:ext cx="8283498" cy="4486275"/>
          </a:xfrm>
        </p:spPr>
        <p:txBody>
          <a:bodyPr>
            <a:normAutofit lnSpcReduction="10000"/>
          </a:bodyPr>
          <a:lstStyle/>
          <a:p>
            <a:r>
              <a:rPr lang="en-AU" dirty="0" smtClean="0"/>
              <a:t>State of the art</a:t>
            </a:r>
          </a:p>
          <a:p>
            <a:pPr lvl="1"/>
            <a:r>
              <a:rPr lang="en-AU" dirty="0" smtClean="0"/>
              <a:t>Up until very recently methods of ancestral state reconstruction assumed that the evolutionary process was neutral and homogeneous across the tree</a:t>
            </a:r>
          </a:p>
          <a:p>
            <a:pPr marL="457200" lvl="1" indent="0">
              <a:buNone/>
            </a:pPr>
            <a:endParaRPr lang="en-AU" dirty="0"/>
          </a:p>
          <a:p>
            <a:r>
              <a:rPr lang="en-AU" dirty="0" smtClean="0"/>
              <a:t>Open questions</a:t>
            </a:r>
          </a:p>
          <a:p>
            <a:pPr lvl="1"/>
            <a:r>
              <a:rPr lang="en-AU" dirty="0" smtClean="0"/>
              <a:t>What if the trait (or something else it is correlated with) influences the tree (i.e. affects rates of speciation or extinction?</a:t>
            </a:r>
          </a:p>
          <a:p>
            <a:pPr lvl="1"/>
            <a:r>
              <a:rPr lang="en-AU" dirty="0" smtClean="0"/>
              <a:t>What if rates of trait evolution change across the tree? Could we detect it?</a:t>
            </a:r>
          </a:p>
          <a:p>
            <a:pPr lvl="1"/>
            <a:r>
              <a:rPr lang="en-AU" dirty="0" smtClean="0"/>
              <a:t>What if hidden traits have an influence on what we see? Could we detect it?</a:t>
            </a:r>
          </a:p>
          <a:p>
            <a:pPr lvl="1"/>
            <a:endParaRPr lang="en-AU" dirty="0" smtClean="0"/>
          </a:p>
        </p:txBody>
      </p:sp>
      <p:sp>
        <p:nvSpPr>
          <p:cNvPr id="5" name="Rounded Rectangle 4"/>
          <p:cNvSpPr/>
          <p:nvPr/>
        </p:nvSpPr>
        <p:spPr>
          <a:xfrm>
            <a:off x="9307548" y="3992137"/>
            <a:ext cx="2088995" cy="50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Stochastic models</a:t>
            </a:r>
            <a:endParaRPr lang="en-AU" dirty="0"/>
          </a:p>
        </p:txBody>
      </p:sp>
      <p:sp>
        <p:nvSpPr>
          <p:cNvPr id="6" name="Rounded Rectangle 5"/>
          <p:cNvSpPr/>
          <p:nvPr/>
        </p:nvSpPr>
        <p:spPr>
          <a:xfrm>
            <a:off x="9355873" y="4825273"/>
            <a:ext cx="1997928" cy="50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Branching processes</a:t>
            </a:r>
            <a:endParaRPr lang="en-AU" dirty="0"/>
          </a:p>
        </p:txBody>
      </p:sp>
    </p:spTree>
    <p:extLst>
      <p:ext uri="{BB962C8B-B14F-4D97-AF65-F5344CB8AC3E}">
        <p14:creationId xmlns:p14="http://schemas.microsoft.com/office/powerpoint/2010/main" val="93353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847"/>
            <a:ext cx="7717801" cy="1727200"/>
          </a:xfrm>
          <a:prstGeom prst="rect">
            <a:avLst/>
          </a:prstGeom>
        </p:spPr>
      </p:pic>
      <p:pic>
        <p:nvPicPr>
          <p:cNvPr id="6" name="Picture 5"/>
          <p:cNvPicPr>
            <a:picLocks noChangeAspect="1"/>
          </p:cNvPicPr>
          <p:nvPr/>
        </p:nvPicPr>
        <p:blipFill>
          <a:blip r:embed="rId3"/>
          <a:stretch>
            <a:fillRect/>
          </a:stretch>
        </p:blipFill>
        <p:spPr>
          <a:xfrm>
            <a:off x="553334" y="2007005"/>
            <a:ext cx="4981705" cy="4435306"/>
          </a:xfrm>
          <a:prstGeom prst="rect">
            <a:avLst/>
          </a:prstGeom>
        </p:spPr>
      </p:pic>
      <p:pic>
        <p:nvPicPr>
          <p:cNvPr id="7" name="Picture 6"/>
          <p:cNvPicPr>
            <a:picLocks noChangeAspect="1"/>
          </p:cNvPicPr>
          <p:nvPr/>
        </p:nvPicPr>
        <p:blipFill>
          <a:blip r:embed="rId4"/>
          <a:stretch>
            <a:fillRect/>
          </a:stretch>
        </p:blipFill>
        <p:spPr>
          <a:xfrm>
            <a:off x="7126522" y="159831"/>
            <a:ext cx="5201665" cy="6473158"/>
          </a:xfrm>
          <a:prstGeom prst="rect">
            <a:avLst/>
          </a:prstGeom>
        </p:spPr>
      </p:pic>
    </p:spTree>
    <p:extLst>
      <p:ext uri="{BB962C8B-B14F-4D97-AF65-F5344CB8AC3E}">
        <p14:creationId xmlns:p14="http://schemas.microsoft.com/office/powerpoint/2010/main" val="3367730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Tips on reading trees</a:t>
            </a:r>
            <a:endParaRPr lang="en-AU" dirty="0"/>
          </a:p>
        </p:txBody>
      </p:sp>
      <p:cxnSp>
        <p:nvCxnSpPr>
          <p:cNvPr id="3" name="Straight Connector 2"/>
          <p:cNvCxnSpPr/>
          <p:nvPr/>
        </p:nvCxnSpPr>
        <p:spPr>
          <a:xfrm>
            <a:off x="1180062" y="2636952"/>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180062" y="2996952"/>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40102" y="2996952"/>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260102" y="2636952"/>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60102" y="2996992"/>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8376" y="2316658"/>
            <a:ext cx="301686" cy="369332"/>
          </a:xfrm>
          <a:prstGeom prst="rect">
            <a:avLst/>
          </a:prstGeom>
          <a:noFill/>
        </p:spPr>
        <p:txBody>
          <a:bodyPr wrap="none" rtlCol="0">
            <a:spAutoFit/>
          </a:bodyPr>
          <a:lstStyle/>
          <a:p>
            <a:r>
              <a:rPr lang="en-AU" dirty="0"/>
              <a:t>1</a:t>
            </a:r>
            <a:endParaRPr lang="en-US" dirty="0"/>
          </a:p>
        </p:txBody>
      </p:sp>
      <p:sp>
        <p:nvSpPr>
          <p:cNvPr id="9" name="TextBox 8"/>
          <p:cNvSpPr txBox="1"/>
          <p:nvPr/>
        </p:nvSpPr>
        <p:spPr>
          <a:xfrm>
            <a:off x="879933" y="3362936"/>
            <a:ext cx="301686" cy="369332"/>
          </a:xfrm>
          <a:prstGeom prst="rect">
            <a:avLst/>
          </a:prstGeom>
          <a:noFill/>
        </p:spPr>
        <p:txBody>
          <a:bodyPr wrap="none" rtlCol="0">
            <a:spAutoFit/>
          </a:bodyPr>
          <a:lstStyle/>
          <a:p>
            <a:r>
              <a:rPr lang="en-AU" dirty="0"/>
              <a:t>2</a:t>
            </a:r>
            <a:endParaRPr lang="en-US" dirty="0"/>
          </a:p>
        </p:txBody>
      </p:sp>
      <p:sp>
        <p:nvSpPr>
          <p:cNvPr id="10" name="TextBox 9"/>
          <p:cNvSpPr txBox="1"/>
          <p:nvPr/>
        </p:nvSpPr>
        <p:spPr>
          <a:xfrm>
            <a:off x="2641932" y="2340983"/>
            <a:ext cx="301686" cy="369332"/>
          </a:xfrm>
          <a:prstGeom prst="rect">
            <a:avLst/>
          </a:prstGeom>
          <a:noFill/>
        </p:spPr>
        <p:txBody>
          <a:bodyPr wrap="none" rtlCol="0">
            <a:spAutoFit/>
          </a:bodyPr>
          <a:lstStyle/>
          <a:p>
            <a:r>
              <a:rPr lang="en-AU" dirty="0"/>
              <a:t>3</a:t>
            </a:r>
            <a:endParaRPr lang="en-US" dirty="0"/>
          </a:p>
        </p:txBody>
      </p:sp>
      <p:sp>
        <p:nvSpPr>
          <p:cNvPr id="11" name="TextBox 10"/>
          <p:cNvSpPr txBox="1"/>
          <p:nvPr/>
        </p:nvSpPr>
        <p:spPr>
          <a:xfrm>
            <a:off x="2641932" y="3356992"/>
            <a:ext cx="301686" cy="369332"/>
          </a:xfrm>
          <a:prstGeom prst="rect">
            <a:avLst/>
          </a:prstGeom>
          <a:noFill/>
        </p:spPr>
        <p:txBody>
          <a:bodyPr wrap="none" rtlCol="0">
            <a:spAutoFit/>
          </a:bodyPr>
          <a:lstStyle/>
          <a:p>
            <a:r>
              <a:rPr lang="en-AU" dirty="0"/>
              <a:t>4</a:t>
            </a:r>
            <a:endParaRPr lang="en-US" dirty="0"/>
          </a:p>
        </p:txBody>
      </p:sp>
      <p:cxnSp>
        <p:nvCxnSpPr>
          <p:cNvPr id="12" name="Straight Connector 11"/>
          <p:cNvCxnSpPr/>
          <p:nvPr/>
        </p:nvCxnSpPr>
        <p:spPr>
          <a:xfrm flipV="1">
            <a:off x="627655" y="5013176"/>
            <a:ext cx="72008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47735" y="5013176"/>
            <a:ext cx="648072"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87695" y="5589240"/>
            <a:ext cx="288032"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8327" y="5301208"/>
            <a:ext cx="447441" cy="864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881141" y="5013176"/>
            <a:ext cx="72008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01221" y="5013176"/>
            <a:ext cx="648072"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41181" y="5589240"/>
            <a:ext cx="288032"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41813" y="5301208"/>
            <a:ext cx="447441" cy="864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59896" y="5013176"/>
            <a:ext cx="72008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79976" y="5013176"/>
            <a:ext cx="648072"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19936" y="5589240"/>
            <a:ext cx="288032"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20568" y="5301208"/>
            <a:ext cx="447441" cy="864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792762" y="5013176"/>
            <a:ext cx="72008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512842" y="5013176"/>
            <a:ext cx="648072"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152802" y="5589240"/>
            <a:ext cx="288032"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353434" y="5301208"/>
            <a:ext cx="447441" cy="864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425628" y="5013176"/>
            <a:ext cx="72008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145708" y="5013176"/>
            <a:ext cx="648072"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785668" y="5589240"/>
            <a:ext cx="288032"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210020" y="5517232"/>
            <a:ext cx="223721" cy="6480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6812" y="6165304"/>
            <a:ext cx="301686" cy="369332"/>
          </a:xfrm>
          <a:prstGeom prst="rect">
            <a:avLst/>
          </a:prstGeom>
          <a:noFill/>
        </p:spPr>
        <p:txBody>
          <a:bodyPr wrap="none" rtlCol="0">
            <a:spAutoFit/>
          </a:bodyPr>
          <a:lstStyle/>
          <a:p>
            <a:r>
              <a:rPr lang="en-AU" dirty="0">
                <a:solidFill>
                  <a:schemeClr val="tx2"/>
                </a:solidFill>
              </a:rPr>
              <a:t>1</a:t>
            </a:r>
            <a:endParaRPr lang="en-US" dirty="0">
              <a:solidFill>
                <a:schemeClr val="tx2"/>
              </a:solidFill>
            </a:endParaRPr>
          </a:p>
        </p:txBody>
      </p:sp>
      <p:sp>
        <p:nvSpPr>
          <p:cNvPr id="33" name="TextBox 32"/>
          <p:cNvSpPr txBox="1"/>
          <p:nvPr/>
        </p:nvSpPr>
        <p:spPr>
          <a:xfrm>
            <a:off x="1106533" y="6165304"/>
            <a:ext cx="301686" cy="369332"/>
          </a:xfrm>
          <a:prstGeom prst="rect">
            <a:avLst/>
          </a:prstGeom>
          <a:noFill/>
        </p:spPr>
        <p:txBody>
          <a:bodyPr wrap="none" rtlCol="0">
            <a:spAutoFit/>
          </a:bodyPr>
          <a:lstStyle/>
          <a:p>
            <a:r>
              <a:rPr lang="en-AU" dirty="0">
                <a:solidFill>
                  <a:schemeClr val="tx2"/>
                </a:solidFill>
              </a:rPr>
              <a:t>2</a:t>
            </a:r>
            <a:endParaRPr lang="en-US" dirty="0">
              <a:solidFill>
                <a:schemeClr val="tx2"/>
              </a:solidFill>
            </a:endParaRPr>
          </a:p>
        </p:txBody>
      </p:sp>
      <p:sp>
        <p:nvSpPr>
          <p:cNvPr id="34" name="TextBox 33"/>
          <p:cNvSpPr txBox="1"/>
          <p:nvPr/>
        </p:nvSpPr>
        <p:spPr>
          <a:xfrm>
            <a:off x="1484924" y="6165304"/>
            <a:ext cx="301686" cy="369332"/>
          </a:xfrm>
          <a:prstGeom prst="rect">
            <a:avLst/>
          </a:prstGeom>
          <a:noFill/>
        </p:spPr>
        <p:txBody>
          <a:bodyPr wrap="none" rtlCol="0">
            <a:spAutoFit/>
          </a:bodyPr>
          <a:lstStyle/>
          <a:p>
            <a:r>
              <a:rPr lang="en-AU" dirty="0">
                <a:solidFill>
                  <a:schemeClr val="tx2"/>
                </a:solidFill>
              </a:rPr>
              <a:t>3</a:t>
            </a:r>
            <a:endParaRPr lang="en-US" dirty="0">
              <a:solidFill>
                <a:schemeClr val="tx2"/>
              </a:solidFill>
            </a:endParaRPr>
          </a:p>
        </p:txBody>
      </p:sp>
      <p:sp>
        <p:nvSpPr>
          <p:cNvPr id="35" name="TextBox 34"/>
          <p:cNvSpPr txBox="1"/>
          <p:nvPr/>
        </p:nvSpPr>
        <p:spPr>
          <a:xfrm>
            <a:off x="1844964" y="6165304"/>
            <a:ext cx="301686" cy="369332"/>
          </a:xfrm>
          <a:prstGeom prst="rect">
            <a:avLst/>
          </a:prstGeom>
          <a:noFill/>
        </p:spPr>
        <p:txBody>
          <a:bodyPr wrap="none" rtlCol="0">
            <a:spAutoFit/>
          </a:bodyPr>
          <a:lstStyle/>
          <a:p>
            <a:r>
              <a:rPr lang="en-AU" dirty="0">
                <a:solidFill>
                  <a:schemeClr val="tx2"/>
                </a:solidFill>
              </a:rPr>
              <a:t>4</a:t>
            </a:r>
            <a:endParaRPr lang="en-US" dirty="0">
              <a:solidFill>
                <a:schemeClr val="tx2"/>
              </a:solidFill>
            </a:endParaRPr>
          </a:p>
        </p:txBody>
      </p:sp>
      <p:sp>
        <p:nvSpPr>
          <p:cNvPr id="36" name="TextBox 35"/>
          <p:cNvSpPr txBox="1"/>
          <p:nvPr/>
        </p:nvSpPr>
        <p:spPr>
          <a:xfrm>
            <a:off x="2737125" y="6165304"/>
            <a:ext cx="301686" cy="369332"/>
          </a:xfrm>
          <a:prstGeom prst="rect">
            <a:avLst/>
          </a:prstGeom>
          <a:noFill/>
        </p:spPr>
        <p:txBody>
          <a:bodyPr wrap="none" rtlCol="0">
            <a:spAutoFit/>
          </a:bodyPr>
          <a:lstStyle/>
          <a:p>
            <a:r>
              <a:rPr lang="en-AU" dirty="0">
                <a:solidFill>
                  <a:schemeClr val="tx2"/>
                </a:solidFill>
              </a:rPr>
              <a:t>1</a:t>
            </a:r>
            <a:endParaRPr lang="en-US" dirty="0">
              <a:solidFill>
                <a:schemeClr val="tx2"/>
              </a:solidFill>
            </a:endParaRPr>
          </a:p>
        </p:txBody>
      </p:sp>
      <p:sp>
        <p:nvSpPr>
          <p:cNvPr id="37" name="TextBox 36"/>
          <p:cNvSpPr txBox="1"/>
          <p:nvPr/>
        </p:nvSpPr>
        <p:spPr>
          <a:xfrm>
            <a:off x="3366846" y="6165304"/>
            <a:ext cx="301686" cy="369332"/>
          </a:xfrm>
          <a:prstGeom prst="rect">
            <a:avLst/>
          </a:prstGeom>
          <a:noFill/>
        </p:spPr>
        <p:txBody>
          <a:bodyPr wrap="none" rtlCol="0">
            <a:spAutoFit/>
          </a:bodyPr>
          <a:lstStyle/>
          <a:p>
            <a:r>
              <a:rPr lang="en-AU" dirty="0">
                <a:solidFill>
                  <a:schemeClr val="tx2"/>
                </a:solidFill>
              </a:rPr>
              <a:t>2</a:t>
            </a:r>
            <a:endParaRPr lang="en-US" dirty="0">
              <a:solidFill>
                <a:schemeClr val="tx2"/>
              </a:solidFill>
            </a:endParaRPr>
          </a:p>
        </p:txBody>
      </p:sp>
      <p:sp>
        <p:nvSpPr>
          <p:cNvPr id="38" name="TextBox 37"/>
          <p:cNvSpPr txBox="1"/>
          <p:nvPr/>
        </p:nvSpPr>
        <p:spPr>
          <a:xfrm>
            <a:off x="3745237" y="6165304"/>
            <a:ext cx="301686" cy="369332"/>
          </a:xfrm>
          <a:prstGeom prst="rect">
            <a:avLst/>
          </a:prstGeom>
          <a:noFill/>
        </p:spPr>
        <p:txBody>
          <a:bodyPr wrap="none" rtlCol="0">
            <a:spAutoFit/>
          </a:bodyPr>
          <a:lstStyle/>
          <a:p>
            <a:r>
              <a:rPr lang="en-AU" dirty="0">
                <a:solidFill>
                  <a:schemeClr val="tx2"/>
                </a:solidFill>
              </a:rPr>
              <a:t>4</a:t>
            </a:r>
            <a:endParaRPr lang="en-US" dirty="0">
              <a:solidFill>
                <a:schemeClr val="tx2"/>
              </a:solidFill>
            </a:endParaRPr>
          </a:p>
        </p:txBody>
      </p:sp>
      <p:sp>
        <p:nvSpPr>
          <p:cNvPr id="39" name="TextBox 38"/>
          <p:cNvSpPr txBox="1"/>
          <p:nvPr/>
        </p:nvSpPr>
        <p:spPr>
          <a:xfrm>
            <a:off x="4105277" y="6165304"/>
            <a:ext cx="301686" cy="369332"/>
          </a:xfrm>
          <a:prstGeom prst="rect">
            <a:avLst/>
          </a:prstGeom>
          <a:noFill/>
        </p:spPr>
        <p:txBody>
          <a:bodyPr wrap="none" rtlCol="0">
            <a:spAutoFit/>
          </a:bodyPr>
          <a:lstStyle/>
          <a:p>
            <a:r>
              <a:rPr lang="en-AU" dirty="0">
                <a:solidFill>
                  <a:schemeClr val="tx2"/>
                </a:solidFill>
              </a:rPr>
              <a:t>3</a:t>
            </a:r>
            <a:endParaRPr lang="en-US" dirty="0">
              <a:solidFill>
                <a:schemeClr val="tx2"/>
              </a:solidFill>
            </a:endParaRPr>
          </a:p>
        </p:txBody>
      </p:sp>
      <p:sp>
        <p:nvSpPr>
          <p:cNvPr id="40" name="TextBox 39"/>
          <p:cNvSpPr txBox="1"/>
          <p:nvPr/>
        </p:nvSpPr>
        <p:spPr>
          <a:xfrm>
            <a:off x="5015880" y="6165304"/>
            <a:ext cx="301686" cy="369332"/>
          </a:xfrm>
          <a:prstGeom prst="rect">
            <a:avLst/>
          </a:prstGeom>
          <a:noFill/>
        </p:spPr>
        <p:txBody>
          <a:bodyPr wrap="none" rtlCol="0">
            <a:spAutoFit/>
          </a:bodyPr>
          <a:lstStyle/>
          <a:p>
            <a:r>
              <a:rPr lang="en-AU" dirty="0">
                <a:solidFill>
                  <a:schemeClr val="tx2"/>
                </a:solidFill>
              </a:rPr>
              <a:t>3</a:t>
            </a:r>
            <a:endParaRPr lang="en-US" dirty="0">
              <a:solidFill>
                <a:schemeClr val="tx2"/>
              </a:solidFill>
            </a:endParaRPr>
          </a:p>
        </p:txBody>
      </p:sp>
      <p:sp>
        <p:nvSpPr>
          <p:cNvPr id="41" name="TextBox 40"/>
          <p:cNvSpPr txBox="1"/>
          <p:nvPr/>
        </p:nvSpPr>
        <p:spPr>
          <a:xfrm>
            <a:off x="5645601" y="6165304"/>
            <a:ext cx="301686" cy="369332"/>
          </a:xfrm>
          <a:prstGeom prst="rect">
            <a:avLst/>
          </a:prstGeom>
          <a:noFill/>
        </p:spPr>
        <p:txBody>
          <a:bodyPr wrap="none" rtlCol="0">
            <a:spAutoFit/>
          </a:bodyPr>
          <a:lstStyle/>
          <a:p>
            <a:r>
              <a:rPr lang="en-AU" dirty="0">
                <a:solidFill>
                  <a:schemeClr val="tx2"/>
                </a:solidFill>
              </a:rPr>
              <a:t>4</a:t>
            </a:r>
            <a:endParaRPr lang="en-US" dirty="0">
              <a:solidFill>
                <a:schemeClr val="tx2"/>
              </a:solidFill>
            </a:endParaRPr>
          </a:p>
        </p:txBody>
      </p:sp>
      <p:sp>
        <p:nvSpPr>
          <p:cNvPr id="42" name="TextBox 41"/>
          <p:cNvSpPr txBox="1"/>
          <p:nvPr/>
        </p:nvSpPr>
        <p:spPr>
          <a:xfrm>
            <a:off x="6023992" y="6165304"/>
            <a:ext cx="301686" cy="369332"/>
          </a:xfrm>
          <a:prstGeom prst="rect">
            <a:avLst/>
          </a:prstGeom>
          <a:noFill/>
        </p:spPr>
        <p:txBody>
          <a:bodyPr wrap="none" rtlCol="0">
            <a:spAutoFit/>
          </a:bodyPr>
          <a:lstStyle/>
          <a:p>
            <a:r>
              <a:rPr lang="en-AU" dirty="0">
                <a:solidFill>
                  <a:schemeClr val="tx2"/>
                </a:solidFill>
              </a:rPr>
              <a:t>1</a:t>
            </a:r>
            <a:endParaRPr lang="en-US" dirty="0">
              <a:solidFill>
                <a:schemeClr val="tx2"/>
              </a:solidFill>
            </a:endParaRPr>
          </a:p>
        </p:txBody>
      </p:sp>
      <p:sp>
        <p:nvSpPr>
          <p:cNvPr id="43" name="TextBox 42"/>
          <p:cNvSpPr txBox="1"/>
          <p:nvPr/>
        </p:nvSpPr>
        <p:spPr>
          <a:xfrm>
            <a:off x="6377205" y="6165304"/>
            <a:ext cx="301686" cy="369332"/>
          </a:xfrm>
          <a:prstGeom prst="rect">
            <a:avLst/>
          </a:prstGeom>
          <a:noFill/>
        </p:spPr>
        <p:txBody>
          <a:bodyPr wrap="none" rtlCol="0">
            <a:spAutoFit/>
          </a:bodyPr>
          <a:lstStyle/>
          <a:p>
            <a:r>
              <a:rPr lang="en-AU" dirty="0">
                <a:solidFill>
                  <a:schemeClr val="tx2"/>
                </a:solidFill>
              </a:rPr>
              <a:t>2</a:t>
            </a:r>
            <a:endParaRPr lang="en-US" dirty="0">
              <a:solidFill>
                <a:schemeClr val="tx2"/>
              </a:solidFill>
            </a:endParaRPr>
          </a:p>
        </p:txBody>
      </p:sp>
      <p:sp>
        <p:nvSpPr>
          <p:cNvPr id="44" name="TextBox 43"/>
          <p:cNvSpPr txBox="1"/>
          <p:nvPr/>
        </p:nvSpPr>
        <p:spPr>
          <a:xfrm>
            <a:off x="7635092" y="6165304"/>
            <a:ext cx="301686" cy="369332"/>
          </a:xfrm>
          <a:prstGeom prst="rect">
            <a:avLst/>
          </a:prstGeom>
          <a:noFill/>
        </p:spPr>
        <p:txBody>
          <a:bodyPr wrap="none" rtlCol="0">
            <a:spAutoFit/>
          </a:bodyPr>
          <a:lstStyle/>
          <a:p>
            <a:r>
              <a:rPr lang="en-AU" dirty="0">
                <a:solidFill>
                  <a:schemeClr val="tx2"/>
                </a:solidFill>
              </a:rPr>
              <a:t>3</a:t>
            </a:r>
            <a:endParaRPr lang="en-US" dirty="0">
              <a:solidFill>
                <a:schemeClr val="tx2"/>
              </a:solidFill>
            </a:endParaRPr>
          </a:p>
        </p:txBody>
      </p:sp>
      <p:sp>
        <p:nvSpPr>
          <p:cNvPr id="45" name="TextBox 44"/>
          <p:cNvSpPr txBox="1"/>
          <p:nvPr/>
        </p:nvSpPr>
        <p:spPr>
          <a:xfrm>
            <a:off x="8264813" y="6165304"/>
            <a:ext cx="301686" cy="369332"/>
          </a:xfrm>
          <a:prstGeom prst="rect">
            <a:avLst/>
          </a:prstGeom>
          <a:noFill/>
        </p:spPr>
        <p:txBody>
          <a:bodyPr wrap="none" rtlCol="0">
            <a:spAutoFit/>
          </a:bodyPr>
          <a:lstStyle/>
          <a:p>
            <a:r>
              <a:rPr lang="en-AU" dirty="0">
                <a:solidFill>
                  <a:schemeClr val="tx2"/>
                </a:solidFill>
              </a:rPr>
              <a:t>4</a:t>
            </a:r>
            <a:endParaRPr lang="en-US" dirty="0">
              <a:solidFill>
                <a:schemeClr val="tx2"/>
              </a:solidFill>
            </a:endParaRPr>
          </a:p>
        </p:txBody>
      </p:sp>
      <p:sp>
        <p:nvSpPr>
          <p:cNvPr id="46" name="TextBox 45"/>
          <p:cNvSpPr txBox="1"/>
          <p:nvPr/>
        </p:nvSpPr>
        <p:spPr>
          <a:xfrm>
            <a:off x="8643204" y="6165304"/>
            <a:ext cx="301686" cy="369332"/>
          </a:xfrm>
          <a:prstGeom prst="rect">
            <a:avLst/>
          </a:prstGeom>
          <a:noFill/>
        </p:spPr>
        <p:txBody>
          <a:bodyPr wrap="none" rtlCol="0">
            <a:spAutoFit/>
          </a:bodyPr>
          <a:lstStyle/>
          <a:p>
            <a:r>
              <a:rPr lang="en-AU" dirty="0">
                <a:solidFill>
                  <a:schemeClr val="tx2"/>
                </a:solidFill>
              </a:rPr>
              <a:t>2</a:t>
            </a:r>
            <a:endParaRPr lang="en-US" dirty="0">
              <a:solidFill>
                <a:schemeClr val="tx2"/>
              </a:solidFill>
            </a:endParaRPr>
          </a:p>
        </p:txBody>
      </p:sp>
      <p:sp>
        <p:nvSpPr>
          <p:cNvPr id="47" name="TextBox 46"/>
          <p:cNvSpPr txBox="1"/>
          <p:nvPr/>
        </p:nvSpPr>
        <p:spPr>
          <a:xfrm>
            <a:off x="9003244" y="6165304"/>
            <a:ext cx="301686" cy="369332"/>
          </a:xfrm>
          <a:prstGeom prst="rect">
            <a:avLst/>
          </a:prstGeom>
          <a:noFill/>
        </p:spPr>
        <p:txBody>
          <a:bodyPr wrap="none" rtlCol="0">
            <a:spAutoFit/>
          </a:bodyPr>
          <a:lstStyle/>
          <a:p>
            <a:r>
              <a:rPr lang="en-AU" dirty="0">
                <a:solidFill>
                  <a:schemeClr val="tx2"/>
                </a:solidFill>
              </a:rPr>
              <a:t>1</a:t>
            </a:r>
            <a:endParaRPr lang="en-US" dirty="0">
              <a:solidFill>
                <a:schemeClr val="tx2"/>
              </a:solidFill>
            </a:endParaRPr>
          </a:p>
        </p:txBody>
      </p:sp>
      <p:sp>
        <p:nvSpPr>
          <p:cNvPr id="48" name="TextBox 47"/>
          <p:cNvSpPr txBox="1"/>
          <p:nvPr/>
        </p:nvSpPr>
        <p:spPr>
          <a:xfrm>
            <a:off x="10267958" y="6165304"/>
            <a:ext cx="301686" cy="369332"/>
          </a:xfrm>
          <a:prstGeom prst="rect">
            <a:avLst/>
          </a:prstGeom>
          <a:noFill/>
        </p:spPr>
        <p:txBody>
          <a:bodyPr wrap="none" rtlCol="0">
            <a:spAutoFit/>
          </a:bodyPr>
          <a:lstStyle/>
          <a:p>
            <a:r>
              <a:rPr lang="en-AU" dirty="0">
                <a:solidFill>
                  <a:schemeClr val="tx2"/>
                </a:solidFill>
              </a:rPr>
              <a:t>1</a:t>
            </a:r>
            <a:endParaRPr lang="en-US" dirty="0">
              <a:solidFill>
                <a:schemeClr val="tx2"/>
              </a:solidFill>
            </a:endParaRPr>
          </a:p>
        </p:txBody>
      </p:sp>
      <p:sp>
        <p:nvSpPr>
          <p:cNvPr id="49" name="TextBox 48"/>
          <p:cNvSpPr txBox="1"/>
          <p:nvPr/>
        </p:nvSpPr>
        <p:spPr>
          <a:xfrm>
            <a:off x="10897679" y="6165304"/>
            <a:ext cx="301686" cy="369332"/>
          </a:xfrm>
          <a:prstGeom prst="rect">
            <a:avLst/>
          </a:prstGeom>
          <a:noFill/>
        </p:spPr>
        <p:txBody>
          <a:bodyPr wrap="none" rtlCol="0">
            <a:spAutoFit/>
          </a:bodyPr>
          <a:lstStyle/>
          <a:p>
            <a:r>
              <a:rPr lang="en-AU" dirty="0">
                <a:solidFill>
                  <a:schemeClr val="tx2"/>
                </a:solidFill>
              </a:rPr>
              <a:t>2</a:t>
            </a:r>
            <a:endParaRPr lang="en-US" dirty="0">
              <a:solidFill>
                <a:schemeClr val="tx2"/>
              </a:solidFill>
            </a:endParaRPr>
          </a:p>
        </p:txBody>
      </p:sp>
      <p:sp>
        <p:nvSpPr>
          <p:cNvPr id="50" name="TextBox 49"/>
          <p:cNvSpPr txBox="1"/>
          <p:nvPr/>
        </p:nvSpPr>
        <p:spPr>
          <a:xfrm>
            <a:off x="11073700" y="6165304"/>
            <a:ext cx="301686" cy="369332"/>
          </a:xfrm>
          <a:prstGeom prst="rect">
            <a:avLst/>
          </a:prstGeom>
          <a:noFill/>
        </p:spPr>
        <p:txBody>
          <a:bodyPr wrap="none" rtlCol="0">
            <a:spAutoFit/>
          </a:bodyPr>
          <a:lstStyle/>
          <a:p>
            <a:r>
              <a:rPr lang="en-AU" dirty="0">
                <a:solidFill>
                  <a:schemeClr val="tx2"/>
                </a:solidFill>
              </a:rPr>
              <a:t>3</a:t>
            </a:r>
            <a:endParaRPr lang="en-US" dirty="0">
              <a:solidFill>
                <a:schemeClr val="tx2"/>
              </a:solidFill>
            </a:endParaRPr>
          </a:p>
        </p:txBody>
      </p:sp>
      <p:sp>
        <p:nvSpPr>
          <p:cNvPr id="51" name="TextBox 50"/>
          <p:cNvSpPr txBox="1"/>
          <p:nvPr/>
        </p:nvSpPr>
        <p:spPr>
          <a:xfrm>
            <a:off x="11636110" y="6165304"/>
            <a:ext cx="301686" cy="369332"/>
          </a:xfrm>
          <a:prstGeom prst="rect">
            <a:avLst/>
          </a:prstGeom>
          <a:noFill/>
        </p:spPr>
        <p:txBody>
          <a:bodyPr wrap="none" rtlCol="0">
            <a:spAutoFit/>
          </a:bodyPr>
          <a:lstStyle/>
          <a:p>
            <a:r>
              <a:rPr lang="en-AU" dirty="0">
                <a:solidFill>
                  <a:schemeClr val="tx2"/>
                </a:solidFill>
              </a:rPr>
              <a:t>4</a:t>
            </a:r>
            <a:endParaRPr lang="en-US" dirty="0">
              <a:solidFill>
                <a:schemeClr val="tx2"/>
              </a:solidFill>
            </a:endParaRPr>
          </a:p>
        </p:txBody>
      </p:sp>
      <p:cxnSp>
        <p:nvCxnSpPr>
          <p:cNvPr id="52" name="Straight Connector 51"/>
          <p:cNvCxnSpPr/>
          <p:nvPr/>
        </p:nvCxnSpPr>
        <p:spPr>
          <a:xfrm>
            <a:off x="4095125" y="2643432"/>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095125" y="3003432"/>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455165" y="3003432"/>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175165" y="2643432"/>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175165" y="3003472"/>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793439" y="2323138"/>
            <a:ext cx="301686" cy="369332"/>
          </a:xfrm>
          <a:prstGeom prst="rect">
            <a:avLst/>
          </a:prstGeom>
          <a:noFill/>
        </p:spPr>
        <p:txBody>
          <a:bodyPr wrap="none" rtlCol="0">
            <a:spAutoFit/>
          </a:bodyPr>
          <a:lstStyle/>
          <a:p>
            <a:r>
              <a:rPr lang="en-AU" dirty="0" smtClean="0"/>
              <a:t>2</a:t>
            </a:r>
            <a:endParaRPr lang="en-US" dirty="0"/>
          </a:p>
        </p:txBody>
      </p:sp>
      <p:sp>
        <p:nvSpPr>
          <p:cNvPr id="58" name="TextBox 57"/>
          <p:cNvSpPr txBox="1"/>
          <p:nvPr/>
        </p:nvSpPr>
        <p:spPr>
          <a:xfrm>
            <a:off x="3794996" y="3369416"/>
            <a:ext cx="301686" cy="369332"/>
          </a:xfrm>
          <a:prstGeom prst="rect">
            <a:avLst/>
          </a:prstGeom>
          <a:noFill/>
        </p:spPr>
        <p:txBody>
          <a:bodyPr wrap="none" rtlCol="0">
            <a:spAutoFit/>
          </a:bodyPr>
          <a:lstStyle/>
          <a:p>
            <a:r>
              <a:rPr lang="en-AU" dirty="0" smtClean="0"/>
              <a:t>1</a:t>
            </a:r>
            <a:endParaRPr lang="en-US" dirty="0"/>
          </a:p>
        </p:txBody>
      </p:sp>
      <p:sp>
        <p:nvSpPr>
          <p:cNvPr id="59" name="TextBox 58"/>
          <p:cNvSpPr txBox="1"/>
          <p:nvPr/>
        </p:nvSpPr>
        <p:spPr>
          <a:xfrm>
            <a:off x="5556995" y="2347463"/>
            <a:ext cx="301686" cy="369332"/>
          </a:xfrm>
          <a:prstGeom prst="rect">
            <a:avLst/>
          </a:prstGeom>
          <a:noFill/>
        </p:spPr>
        <p:txBody>
          <a:bodyPr wrap="none" rtlCol="0">
            <a:spAutoFit/>
          </a:bodyPr>
          <a:lstStyle/>
          <a:p>
            <a:r>
              <a:rPr lang="en-AU" dirty="0"/>
              <a:t>3</a:t>
            </a:r>
            <a:endParaRPr lang="en-US" dirty="0"/>
          </a:p>
        </p:txBody>
      </p:sp>
      <p:sp>
        <p:nvSpPr>
          <p:cNvPr id="60" name="TextBox 59"/>
          <p:cNvSpPr txBox="1"/>
          <p:nvPr/>
        </p:nvSpPr>
        <p:spPr>
          <a:xfrm>
            <a:off x="5556995" y="3363472"/>
            <a:ext cx="301686" cy="369332"/>
          </a:xfrm>
          <a:prstGeom prst="rect">
            <a:avLst/>
          </a:prstGeom>
          <a:noFill/>
        </p:spPr>
        <p:txBody>
          <a:bodyPr wrap="none" rtlCol="0">
            <a:spAutoFit/>
          </a:bodyPr>
          <a:lstStyle/>
          <a:p>
            <a:r>
              <a:rPr lang="en-AU" dirty="0"/>
              <a:t>4</a:t>
            </a:r>
            <a:endParaRPr lang="en-US" dirty="0"/>
          </a:p>
        </p:txBody>
      </p:sp>
      <p:sp>
        <p:nvSpPr>
          <p:cNvPr id="61" name="Curved Right Arrow 60"/>
          <p:cNvSpPr/>
          <p:nvPr/>
        </p:nvSpPr>
        <p:spPr>
          <a:xfrm>
            <a:off x="296921" y="2532129"/>
            <a:ext cx="442829" cy="104033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urved Up Arrow 62"/>
          <p:cNvSpPr/>
          <p:nvPr/>
        </p:nvSpPr>
        <p:spPr>
          <a:xfrm>
            <a:off x="4161600" y="3856899"/>
            <a:ext cx="1302855" cy="35539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ight Arrow 63"/>
          <p:cNvSpPr/>
          <p:nvPr/>
        </p:nvSpPr>
        <p:spPr>
          <a:xfrm>
            <a:off x="3051402" y="2887529"/>
            <a:ext cx="483444" cy="1800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7311742" y="2679096"/>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7311742" y="3039096"/>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671782" y="3039096"/>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391782" y="2679096"/>
            <a:ext cx="360040"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391782" y="3039136"/>
            <a:ext cx="36004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010056" y="2358802"/>
            <a:ext cx="301686" cy="369332"/>
          </a:xfrm>
          <a:prstGeom prst="rect">
            <a:avLst/>
          </a:prstGeom>
          <a:noFill/>
        </p:spPr>
        <p:txBody>
          <a:bodyPr wrap="none" rtlCol="0">
            <a:spAutoFit/>
          </a:bodyPr>
          <a:lstStyle/>
          <a:p>
            <a:r>
              <a:rPr lang="en-AU" dirty="0" smtClean="0"/>
              <a:t>3</a:t>
            </a:r>
            <a:endParaRPr lang="en-US" dirty="0"/>
          </a:p>
        </p:txBody>
      </p:sp>
      <p:sp>
        <p:nvSpPr>
          <p:cNvPr id="71" name="TextBox 70"/>
          <p:cNvSpPr txBox="1"/>
          <p:nvPr/>
        </p:nvSpPr>
        <p:spPr>
          <a:xfrm>
            <a:off x="7011613" y="3405080"/>
            <a:ext cx="301686" cy="369332"/>
          </a:xfrm>
          <a:prstGeom prst="rect">
            <a:avLst/>
          </a:prstGeom>
          <a:noFill/>
        </p:spPr>
        <p:txBody>
          <a:bodyPr wrap="none" rtlCol="0">
            <a:spAutoFit/>
          </a:bodyPr>
          <a:lstStyle/>
          <a:p>
            <a:r>
              <a:rPr lang="en-AU" dirty="0" smtClean="0"/>
              <a:t>4</a:t>
            </a:r>
            <a:endParaRPr lang="en-US" dirty="0"/>
          </a:p>
        </p:txBody>
      </p:sp>
      <p:sp>
        <p:nvSpPr>
          <p:cNvPr id="72" name="TextBox 71"/>
          <p:cNvSpPr txBox="1"/>
          <p:nvPr/>
        </p:nvSpPr>
        <p:spPr>
          <a:xfrm>
            <a:off x="8773612" y="2383127"/>
            <a:ext cx="301686" cy="369332"/>
          </a:xfrm>
          <a:prstGeom prst="rect">
            <a:avLst/>
          </a:prstGeom>
          <a:noFill/>
        </p:spPr>
        <p:txBody>
          <a:bodyPr wrap="none" rtlCol="0">
            <a:spAutoFit/>
          </a:bodyPr>
          <a:lstStyle/>
          <a:p>
            <a:r>
              <a:rPr lang="en-AU" dirty="0" smtClean="0"/>
              <a:t>2</a:t>
            </a:r>
            <a:endParaRPr lang="en-US" dirty="0"/>
          </a:p>
        </p:txBody>
      </p:sp>
      <p:sp>
        <p:nvSpPr>
          <p:cNvPr id="73" name="TextBox 72"/>
          <p:cNvSpPr txBox="1"/>
          <p:nvPr/>
        </p:nvSpPr>
        <p:spPr>
          <a:xfrm>
            <a:off x="8773612" y="3399136"/>
            <a:ext cx="301686" cy="369332"/>
          </a:xfrm>
          <a:prstGeom prst="rect">
            <a:avLst/>
          </a:prstGeom>
          <a:noFill/>
        </p:spPr>
        <p:txBody>
          <a:bodyPr wrap="none" rtlCol="0">
            <a:spAutoFit/>
          </a:bodyPr>
          <a:lstStyle/>
          <a:p>
            <a:r>
              <a:rPr lang="en-AU" dirty="0" smtClean="0"/>
              <a:t>1</a:t>
            </a:r>
            <a:endParaRPr lang="en-US" dirty="0"/>
          </a:p>
        </p:txBody>
      </p:sp>
      <p:sp>
        <p:nvSpPr>
          <p:cNvPr id="74" name="Right Arrow 73"/>
          <p:cNvSpPr/>
          <p:nvPr/>
        </p:nvSpPr>
        <p:spPr>
          <a:xfrm>
            <a:off x="6135483" y="2872275"/>
            <a:ext cx="483444" cy="1800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53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351" y="0"/>
            <a:ext cx="13150727" cy="1435100"/>
          </a:xfrm>
          <a:prstGeom prst="rect">
            <a:avLst/>
          </a:prstGeom>
        </p:spPr>
      </p:pic>
      <p:pic>
        <p:nvPicPr>
          <p:cNvPr id="5" name="Picture 4"/>
          <p:cNvPicPr>
            <a:picLocks noChangeAspect="1"/>
          </p:cNvPicPr>
          <p:nvPr/>
        </p:nvPicPr>
        <p:blipFill>
          <a:blip r:embed="rId3"/>
          <a:stretch>
            <a:fillRect/>
          </a:stretch>
        </p:blipFill>
        <p:spPr>
          <a:xfrm>
            <a:off x="-158351" y="2923161"/>
            <a:ext cx="3960451" cy="914400"/>
          </a:xfrm>
          <a:prstGeom prst="rect">
            <a:avLst/>
          </a:prstGeom>
        </p:spPr>
      </p:pic>
      <p:pic>
        <p:nvPicPr>
          <p:cNvPr id="7" name="Picture 6"/>
          <p:cNvPicPr>
            <a:picLocks noChangeAspect="1"/>
          </p:cNvPicPr>
          <p:nvPr/>
        </p:nvPicPr>
        <p:blipFill>
          <a:blip r:embed="rId4"/>
          <a:stretch>
            <a:fillRect/>
          </a:stretch>
        </p:blipFill>
        <p:spPr>
          <a:xfrm>
            <a:off x="4659548" y="1582146"/>
            <a:ext cx="7388650" cy="3758339"/>
          </a:xfrm>
          <a:prstGeom prst="rect">
            <a:avLst/>
          </a:prstGeom>
        </p:spPr>
      </p:pic>
      <p:pic>
        <p:nvPicPr>
          <p:cNvPr id="6" name="Picture 5"/>
          <p:cNvPicPr>
            <a:picLocks noChangeAspect="1"/>
          </p:cNvPicPr>
          <p:nvPr/>
        </p:nvPicPr>
        <p:blipFill>
          <a:blip r:embed="rId5"/>
          <a:stretch>
            <a:fillRect/>
          </a:stretch>
        </p:blipFill>
        <p:spPr>
          <a:xfrm>
            <a:off x="-76848" y="4836977"/>
            <a:ext cx="5534476" cy="1485900"/>
          </a:xfrm>
          <a:prstGeom prst="rect">
            <a:avLst/>
          </a:prstGeom>
        </p:spPr>
      </p:pic>
    </p:spTree>
    <p:extLst>
      <p:ext uri="{BB962C8B-B14F-4D97-AF65-F5344CB8AC3E}">
        <p14:creationId xmlns:p14="http://schemas.microsoft.com/office/powerpoint/2010/main" val="457468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normAutofit fontScale="90000"/>
          </a:bodyPr>
          <a:lstStyle/>
          <a:p>
            <a:pPr algn="ctr"/>
            <a:r>
              <a:rPr lang="en-AU" dirty="0" smtClean="0"/>
              <a:t>Reason 5</a:t>
            </a:r>
            <a:br>
              <a:rPr lang="en-AU" dirty="0" smtClean="0"/>
            </a:br>
            <a:r>
              <a:rPr lang="en-AU" dirty="0" smtClean="0"/>
              <a:t>To understand </a:t>
            </a:r>
            <a:r>
              <a:rPr lang="en-AU" dirty="0" err="1" smtClean="0"/>
              <a:t>macroevolutionary</a:t>
            </a:r>
            <a:r>
              <a:rPr lang="en-AU" dirty="0" smtClean="0"/>
              <a:t> patterns</a:t>
            </a:r>
            <a:endParaRPr lang="en-AU" dirty="0"/>
          </a:p>
        </p:txBody>
      </p:sp>
    </p:spTree>
    <p:extLst>
      <p:ext uri="{BB962C8B-B14F-4D97-AF65-F5344CB8AC3E}">
        <p14:creationId xmlns:p14="http://schemas.microsoft.com/office/powerpoint/2010/main" val="3121878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396" y="157263"/>
            <a:ext cx="6684149" cy="1581266"/>
          </a:xfrm>
          <a:prstGeom prst="rect">
            <a:avLst/>
          </a:prstGeom>
        </p:spPr>
      </p:pic>
      <p:pic>
        <p:nvPicPr>
          <p:cNvPr id="5" name="Picture 4"/>
          <p:cNvPicPr>
            <a:picLocks noChangeAspect="1"/>
          </p:cNvPicPr>
          <p:nvPr/>
        </p:nvPicPr>
        <p:blipFill rotWithShape="1">
          <a:blip r:embed="rId3"/>
          <a:srcRect t="37894"/>
          <a:stretch/>
        </p:blipFill>
        <p:spPr>
          <a:xfrm>
            <a:off x="7108465" y="651753"/>
            <a:ext cx="4876011" cy="5702760"/>
          </a:xfrm>
          <a:prstGeom prst="rect">
            <a:avLst/>
          </a:prstGeom>
        </p:spPr>
      </p:pic>
      <p:pic>
        <p:nvPicPr>
          <p:cNvPr id="6" name="Picture 5"/>
          <p:cNvPicPr>
            <a:picLocks noChangeAspect="1"/>
          </p:cNvPicPr>
          <p:nvPr/>
        </p:nvPicPr>
        <p:blipFill rotWithShape="1">
          <a:blip r:embed="rId3"/>
          <a:srcRect b="61857"/>
          <a:stretch/>
        </p:blipFill>
        <p:spPr>
          <a:xfrm>
            <a:off x="1124212" y="2525947"/>
            <a:ext cx="4744516" cy="3407925"/>
          </a:xfrm>
          <a:prstGeom prst="rect">
            <a:avLst/>
          </a:prstGeom>
        </p:spPr>
      </p:pic>
    </p:spTree>
    <p:extLst>
      <p:ext uri="{BB962C8B-B14F-4D97-AF65-F5344CB8AC3E}">
        <p14:creationId xmlns:p14="http://schemas.microsoft.com/office/powerpoint/2010/main" val="2917726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9498" y="0"/>
            <a:ext cx="8044765" cy="6880362"/>
          </a:xfrm>
          <a:prstGeom prst="rect">
            <a:avLst/>
          </a:prstGeom>
        </p:spPr>
      </p:pic>
    </p:spTree>
    <p:extLst>
      <p:ext uri="{BB962C8B-B14F-4D97-AF65-F5344CB8AC3E}">
        <p14:creationId xmlns:p14="http://schemas.microsoft.com/office/powerpoint/2010/main" val="208551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7448" t="21972" r="39312" b="6552"/>
          <a:stretch/>
        </p:blipFill>
        <p:spPr>
          <a:xfrm>
            <a:off x="394007" y="0"/>
            <a:ext cx="4668645" cy="6692528"/>
          </a:xfrm>
          <a:prstGeom prst="rect">
            <a:avLst/>
          </a:prstGeom>
        </p:spPr>
      </p:pic>
      <p:pic>
        <p:nvPicPr>
          <p:cNvPr id="7" name="Picture 6"/>
          <p:cNvPicPr>
            <a:picLocks noChangeAspect="1"/>
          </p:cNvPicPr>
          <p:nvPr/>
        </p:nvPicPr>
        <p:blipFill rotWithShape="1">
          <a:blip r:embed="rId3"/>
          <a:srcRect l="46898" t="35663" r="24742" b="35866"/>
          <a:stretch/>
        </p:blipFill>
        <p:spPr>
          <a:xfrm>
            <a:off x="6408232" y="1278673"/>
            <a:ext cx="5309544" cy="3553522"/>
          </a:xfrm>
          <a:prstGeom prst="rect">
            <a:avLst/>
          </a:prstGeom>
        </p:spPr>
      </p:pic>
    </p:spTree>
    <p:extLst>
      <p:ext uri="{BB962C8B-B14F-4D97-AF65-F5344CB8AC3E}">
        <p14:creationId xmlns:p14="http://schemas.microsoft.com/office/powerpoint/2010/main" val="3500995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Mathematics</a:t>
            </a:r>
            <a:endParaRPr lang="en-AU" dirty="0"/>
          </a:p>
        </p:txBody>
      </p:sp>
      <p:sp>
        <p:nvSpPr>
          <p:cNvPr id="4" name="Content Placeholder 3"/>
          <p:cNvSpPr>
            <a:spLocks noGrp="1"/>
          </p:cNvSpPr>
          <p:nvPr>
            <p:ph idx="1"/>
          </p:nvPr>
        </p:nvSpPr>
        <p:spPr>
          <a:xfrm>
            <a:off x="838200" y="1690688"/>
            <a:ext cx="8283498" cy="4486275"/>
          </a:xfrm>
        </p:spPr>
        <p:txBody>
          <a:bodyPr>
            <a:normAutofit/>
          </a:bodyPr>
          <a:lstStyle/>
          <a:p>
            <a:r>
              <a:rPr lang="en-AU" dirty="0" smtClean="0"/>
              <a:t>State of the art</a:t>
            </a:r>
          </a:p>
          <a:p>
            <a:pPr lvl="1"/>
            <a:r>
              <a:rPr lang="en-AU" dirty="0" smtClean="0"/>
              <a:t>Up until recently, birth-death models. In the last few years more complex models have been introduced: </a:t>
            </a:r>
            <a:r>
              <a:rPr lang="en-AU" dirty="0" err="1" smtClean="0"/>
              <a:t>BiSSE</a:t>
            </a:r>
            <a:r>
              <a:rPr lang="en-AU" dirty="0" smtClean="0"/>
              <a:t>, models with shifts in diversification rate</a:t>
            </a:r>
          </a:p>
          <a:p>
            <a:pPr marL="457200" lvl="1" indent="0">
              <a:buNone/>
            </a:pPr>
            <a:endParaRPr lang="en-AU" dirty="0"/>
          </a:p>
          <a:p>
            <a:r>
              <a:rPr lang="en-AU" dirty="0" smtClean="0"/>
              <a:t>Open questions</a:t>
            </a:r>
          </a:p>
          <a:p>
            <a:pPr lvl="1"/>
            <a:r>
              <a:rPr lang="en-AU" dirty="0" smtClean="0"/>
              <a:t>How much information about process can be squeezed out of tree shape?</a:t>
            </a:r>
          </a:p>
          <a:p>
            <a:pPr lvl="1"/>
            <a:r>
              <a:rPr lang="en-AU" dirty="0" smtClean="0"/>
              <a:t>What sorts of processes give rise to tree shapes that we observe?</a:t>
            </a:r>
          </a:p>
        </p:txBody>
      </p:sp>
      <p:sp>
        <p:nvSpPr>
          <p:cNvPr id="5" name="Rounded Rectangle 4"/>
          <p:cNvSpPr/>
          <p:nvPr/>
        </p:nvSpPr>
        <p:spPr>
          <a:xfrm>
            <a:off x="9307548" y="3992137"/>
            <a:ext cx="2088995" cy="50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Stochastic models</a:t>
            </a:r>
            <a:endParaRPr lang="en-AU" dirty="0"/>
          </a:p>
        </p:txBody>
      </p:sp>
      <p:sp>
        <p:nvSpPr>
          <p:cNvPr id="6" name="Rounded Rectangle 5"/>
          <p:cNvSpPr/>
          <p:nvPr/>
        </p:nvSpPr>
        <p:spPr>
          <a:xfrm>
            <a:off x="9355872" y="4825273"/>
            <a:ext cx="2088995" cy="62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Branching processes</a:t>
            </a:r>
            <a:endParaRPr lang="en-AU" dirty="0"/>
          </a:p>
        </p:txBody>
      </p:sp>
    </p:spTree>
    <p:extLst>
      <p:ext uri="{BB962C8B-B14F-4D97-AF65-F5344CB8AC3E}">
        <p14:creationId xmlns:p14="http://schemas.microsoft.com/office/powerpoint/2010/main" val="1688616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normAutofit/>
          </a:bodyPr>
          <a:lstStyle/>
          <a:p>
            <a:pPr algn="ctr"/>
            <a:r>
              <a:rPr lang="en-AU" dirty="0" smtClean="0"/>
              <a:t>Reason 6</a:t>
            </a:r>
            <a:br>
              <a:rPr lang="en-AU" dirty="0" smtClean="0"/>
            </a:br>
            <a:r>
              <a:rPr lang="en-AU" dirty="0" smtClean="0"/>
              <a:t>To annoy people in other fields</a:t>
            </a:r>
            <a:endParaRPr lang="en-AU" dirty="0"/>
          </a:p>
        </p:txBody>
      </p:sp>
    </p:spTree>
    <p:extLst>
      <p:ext uri="{BB962C8B-B14F-4D97-AF65-F5344CB8AC3E}">
        <p14:creationId xmlns:p14="http://schemas.microsoft.com/office/powerpoint/2010/main" val="128598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7897" y="1802477"/>
            <a:ext cx="6847229" cy="5055523"/>
          </a:xfrm>
          <a:prstGeom prst="rect">
            <a:avLst/>
          </a:prstGeom>
        </p:spPr>
      </p:pic>
      <p:pic>
        <p:nvPicPr>
          <p:cNvPr id="4" name="Content Placeholder 3"/>
          <p:cNvPicPr>
            <a:picLocks noGrp="1" noChangeAspect="1"/>
          </p:cNvPicPr>
          <p:nvPr>
            <p:ph idx="1"/>
          </p:nvPr>
        </p:nvPicPr>
        <p:blipFill rotWithShape="1">
          <a:blip r:embed="rId3"/>
          <a:srcRect r="4414"/>
          <a:stretch/>
        </p:blipFill>
        <p:spPr>
          <a:xfrm>
            <a:off x="0" y="0"/>
            <a:ext cx="6661214" cy="3679781"/>
          </a:xfrm>
          <a:prstGeom prst="rect">
            <a:avLst/>
          </a:prstGeom>
        </p:spPr>
      </p:pic>
    </p:spTree>
    <p:extLst>
      <p:ext uri="{BB962C8B-B14F-4D97-AF65-F5344CB8AC3E}">
        <p14:creationId xmlns:p14="http://schemas.microsoft.com/office/powerpoint/2010/main" val="1194508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rotWithShape="1">
          <a:blip r:embed="rId2"/>
          <a:srcRect l="23848" t="6676" r="22581" b="10247"/>
          <a:stretch/>
        </p:blipFill>
        <p:spPr>
          <a:xfrm>
            <a:off x="453483" y="-1"/>
            <a:ext cx="6482576" cy="6701985"/>
          </a:xfrm>
          <a:prstGeom prst="rect">
            <a:avLst/>
          </a:prstGeom>
        </p:spPr>
      </p:pic>
    </p:spTree>
    <p:extLst>
      <p:ext uri="{BB962C8B-B14F-4D97-AF65-F5344CB8AC3E}">
        <p14:creationId xmlns:p14="http://schemas.microsoft.com/office/powerpoint/2010/main" val="2641355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13" t="6193" r="76695"/>
          <a:stretch/>
        </p:blipFill>
        <p:spPr>
          <a:xfrm>
            <a:off x="2154422" y="418289"/>
            <a:ext cx="7641331" cy="10168241"/>
          </a:xfrm>
          <a:prstGeom prst="rect">
            <a:avLst/>
          </a:prstGeom>
        </p:spPr>
      </p:pic>
    </p:spTree>
    <p:extLst>
      <p:ext uri="{BB962C8B-B14F-4D97-AF65-F5344CB8AC3E}">
        <p14:creationId xmlns:p14="http://schemas.microsoft.com/office/powerpoint/2010/main" val="10354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8198"/>
            <a:ext cx="10515600" cy="1325563"/>
          </a:xfrm>
        </p:spPr>
        <p:txBody>
          <a:bodyPr/>
          <a:lstStyle/>
          <a:p>
            <a:pPr algn="ctr"/>
            <a:r>
              <a:rPr lang="en-AU" dirty="0" smtClean="0"/>
              <a:t>Reason 1</a:t>
            </a:r>
            <a:br>
              <a:rPr lang="en-AU" dirty="0" smtClean="0"/>
            </a:br>
            <a:r>
              <a:rPr lang="en-AU" dirty="0" smtClean="0"/>
              <a:t>Just because…</a:t>
            </a:r>
            <a:endParaRPr lang="en-AU" dirty="0"/>
          </a:p>
        </p:txBody>
      </p:sp>
    </p:spTree>
    <p:extLst>
      <p:ext uri="{BB962C8B-B14F-4D97-AF65-F5344CB8AC3E}">
        <p14:creationId xmlns:p14="http://schemas.microsoft.com/office/powerpoint/2010/main" val="3005132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0273" y="853946"/>
            <a:ext cx="8106061" cy="6004054"/>
          </a:xfrm>
          <a:prstGeom prst="rect">
            <a:avLst/>
          </a:prstGeom>
        </p:spPr>
      </p:pic>
      <p:pic>
        <p:nvPicPr>
          <p:cNvPr id="5" name="Picture 4"/>
          <p:cNvPicPr>
            <a:picLocks noChangeAspect="1"/>
          </p:cNvPicPr>
          <p:nvPr/>
        </p:nvPicPr>
        <p:blipFill>
          <a:blip r:embed="rId3"/>
          <a:stretch>
            <a:fillRect/>
          </a:stretch>
        </p:blipFill>
        <p:spPr>
          <a:xfrm>
            <a:off x="753979" y="0"/>
            <a:ext cx="10924674" cy="2136495"/>
          </a:xfrm>
          <a:prstGeom prst="rect">
            <a:avLst/>
          </a:prstGeom>
        </p:spPr>
      </p:pic>
    </p:spTree>
    <p:extLst>
      <p:ext uri="{BB962C8B-B14F-4D97-AF65-F5344CB8AC3E}">
        <p14:creationId xmlns:p14="http://schemas.microsoft.com/office/powerpoint/2010/main" val="935977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Reason 7: Be a (research) star!</a:t>
            </a:r>
            <a:endParaRPr lang="en-AU" dirty="0"/>
          </a:p>
        </p:txBody>
      </p:sp>
      <p:sp>
        <p:nvSpPr>
          <p:cNvPr id="4" name="TextBox 3"/>
          <p:cNvSpPr txBox="1"/>
          <p:nvPr/>
        </p:nvSpPr>
        <p:spPr>
          <a:xfrm>
            <a:off x="2966236" y="6385898"/>
            <a:ext cx="5769977" cy="369332"/>
          </a:xfrm>
          <a:prstGeom prst="rect">
            <a:avLst/>
          </a:prstGeom>
          <a:noFill/>
        </p:spPr>
        <p:txBody>
          <a:bodyPr wrap="none" rtlCol="0">
            <a:spAutoFit/>
          </a:bodyPr>
          <a:lstStyle/>
          <a:p>
            <a:r>
              <a:rPr lang="en-AU" dirty="0"/>
              <a:t>http://www.nature.com/news/the-top-100-papers-1.16224</a:t>
            </a:r>
          </a:p>
        </p:txBody>
      </p:sp>
      <p:sp>
        <p:nvSpPr>
          <p:cNvPr id="6" name="TextBox 5"/>
          <p:cNvSpPr txBox="1"/>
          <p:nvPr/>
        </p:nvSpPr>
        <p:spPr>
          <a:xfrm>
            <a:off x="1457093" y="2546097"/>
            <a:ext cx="3053656" cy="1477328"/>
          </a:xfrm>
          <a:prstGeom prst="rect">
            <a:avLst/>
          </a:prstGeom>
          <a:noFill/>
        </p:spPr>
        <p:txBody>
          <a:bodyPr wrap="none" rtlCol="0">
            <a:spAutoFit/>
          </a:bodyPr>
          <a:lstStyle/>
          <a:p>
            <a:r>
              <a:rPr lang="en-AU" dirty="0" smtClean="0"/>
              <a:t>20 Neighbour-joining</a:t>
            </a:r>
          </a:p>
          <a:p>
            <a:r>
              <a:rPr lang="en-AU" dirty="0" smtClean="0"/>
              <a:t>41 Bootstrap for </a:t>
            </a:r>
            <a:r>
              <a:rPr lang="en-AU" dirty="0" err="1" smtClean="0"/>
              <a:t>Phylogenetics</a:t>
            </a:r>
            <a:endParaRPr lang="en-AU" dirty="0" smtClean="0"/>
          </a:p>
          <a:p>
            <a:r>
              <a:rPr lang="en-AU" dirty="0" smtClean="0"/>
              <a:t>45 MEGA</a:t>
            </a:r>
          </a:p>
          <a:p>
            <a:r>
              <a:rPr lang="en-AU" dirty="0" smtClean="0"/>
              <a:t>76 </a:t>
            </a:r>
            <a:r>
              <a:rPr lang="en-AU" dirty="0" err="1" smtClean="0"/>
              <a:t>Modeltest</a:t>
            </a:r>
            <a:endParaRPr lang="en-AU" dirty="0" smtClean="0"/>
          </a:p>
          <a:p>
            <a:r>
              <a:rPr lang="en-AU" dirty="0" smtClean="0"/>
              <a:t>100 </a:t>
            </a:r>
            <a:r>
              <a:rPr lang="en-AU" dirty="0" err="1" smtClean="0"/>
              <a:t>MrBayes</a:t>
            </a:r>
            <a:endParaRPr lang="en-AU" dirty="0"/>
          </a:p>
        </p:txBody>
      </p:sp>
    </p:spTree>
    <p:extLst>
      <p:ext uri="{BB962C8B-B14F-4D97-AF65-F5344CB8AC3E}">
        <p14:creationId xmlns:p14="http://schemas.microsoft.com/office/powerpoint/2010/main" val="3288348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rotWithShape="1">
          <a:blip r:embed="rId2"/>
          <a:srcRect l="7035" t="9660" r="3956"/>
          <a:stretch/>
        </p:blipFill>
        <p:spPr>
          <a:xfrm>
            <a:off x="328320" y="252761"/>
            <a:ext cx="9700344" cy="6563595"/>
          </a:xfrm>
          <a:prstGeom prst="rect">
            <a:avLst/>
          </a:prstGeom>
        </p:spPr>
      </p:pic>
    </p:spTree>
    <p:extLst>
      <p:ext uri="{BB962C8B-B14F-4D97-AF65-F5344CB8AC3E}">
        <p14:creationId xmlns:p14="http://schemas.microsoft.com/office/powerpoint/2010/main" val="1430204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rotWithShape="1">
          <a:blip r:embed="rId2"/>
          <a:srcRect l="7173" t="10495" r="5922"/>
          <a:stretch/>
        </p:blipFill>
        <p:spPr>
          <a:xfrm>
            <a:off x="838200" y="230459"/>
            <a:ext cx="8650908" cy="5939882"/>
          </a:xfrm>
          <a:prstGeom prst="rect">
            <a:avLst/>
          </a:prstGeom>
        </p:spPr>
      </p:pic>
      <p:sp>
        <p:nvSpPr>
          <p:cNvPr id="5" name="TextBox 4"/>
          <p:cNvSpPr txBox="1"/>
          <p:nvPr/>
        </p:nvSpPr>
        <p:spPr>
          <a:xfrm>
            <a:off x="7679473" y="2839844"/>
            <a:ext cx="1201226" cy="646331"/>
          </a:xfrm>
          <a:prstGeom prst="rect">
            <a:avLst/>
          </a:prstGeom>
          <a:noFill/>
        </p:spPr>
        <p:txBody>
          <a:bodyPr wrap="none" rtlCol="0">
            <a:spAutoFit/>
          </a:bodyPr>
          <a:lstStyle/>
          <a:p>
            <a:r>
              <a:rPr lang="en-AU" dirty="0" err="1" smtClean="0"/>
              <a:t>Efron</a:t>
            </a:r>
            <a:r>
              <a:rPr lang="en-AU" dirty="0" smtClean="0"/>
              <a:t> 1979</a:t>
            </a:r>
          </a:p>
          <a:p>
            <a:r>
              <a:rPr lang="en-AU" dirty="0" smtClean="0"/>
              <a:t>12455</a:t>
            </a:r>
            <a:endParaRPr lang="en-AU" dirty="0"/>
          </a:p>
        </p:txBody>
      </p:sp>
      <p:cxnSp>
        <p:nvCxnSpPr>
          <p:cNvPr id="7" name="Straight Arrow Connector 6"/>
          <p:cNvCxnSpPr/>
          <p:nvPr/>
        </p:nvCxnSpPr>
        <p:spPr>
          <a:xfrm flipH="1" flipV="1">
            <a:off x="6348761" y="2044390"/>
            <a:ext cx="1122556" cy="944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93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730836" y="783923"/>
            <a:ext cx="3275215" cy="1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91" tIns="61913" rIns="89991" bIns="46795">
            <a:spAutoFit/>
          </a:bodyPr>
          <a:lstStyle>
            <a:lvl1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1pPr>
            <a:lvl2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2pPr>
            <a:lvl3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3pPr>
            <a:lvl4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4pPr>
            <a:lvl5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9pPr>
          </a:lstStyle>
          <a:p>
            <a:pPr>
              <a:lnSpc>
                <a:spcPct val="95000"/>
              </a:lnSpc>
            </a:pPr>
            <a:r>
              <a:rPr lang="en-NZ" sz="2400" dirty="0">
                <a:solidFill>
                  <a:srgbClr val="009999"/>
                </a:solidFill>
                <a:latin typeface="+mn-lt"/>
                <a:cs typeface="Arial" charset="0"/>
              </a:rPr>
              <a:t>Since the publication of </a:t>
            </a:r>
            <a:r>
              <a:rPr lang="en-NZ" sz="2400" i="1" dirty="0">
                <a:solidFill>
                  <a:srgbClr val="009999"/>
                </a:solidFill>
                <a:latin typeface="+mn-lt"/>
                <a:cs typeface="Arial" charset="0"/>
              </a:rPr>
              <a:t>Origin </a:t>
            </a:r>
            <a:r>
              <a:rPr lang="en-NZ" sz="2400" i="1" dirty="0" smtClean="0">
                <a:solidFill>
                  <a:srgbClr val="009999"/>
                </a:solidFill>
                <a:latin typeface="+mn-lt"/>
                <a:cs typeface="Arial" charset="0"/>
              </a:rPr>
              <a:t>of </a:t>
            </a:r>
            <a:r>
              <a:rPr lang="en-NZ" sz="2400" i="1" dirty="0">
                <a:solidFill>
                  <a:srgbClr val="009999"/>
                </a:solidFill>
                <a:latin typeface="+mn-lt"/>
                <a:cs typeface="Arial" charset="0"/>
              </a:rPr>
              <a:t>the Species </a:t>
            </a:r>
            <a:r>
              <a:rPr lang="en-NZ" sz="2400" dirty="0">
                <a:solidFill>
                  <a:srgbClr val="009999"/>
                </a:solidFill>
                <a:latin typeface="+mn-lt"/>
                <a:cs typeface="Arial" charset="0"/>
              </a:rPr>
              <a:t>in 1859 people have been trying to infer the evolutionary </a:t>
            </a:r>
            <a:r>
              <a:rPr lang="en-NZ" sz="2400" b="1" i="1" dirty="0">
                <a:solidFill>
                  <a:srgbClr val="009999"/>
                </a:solidFill>
                <a:latin typeface="+mn-lt"/>
                <a:cs typeface="Arial" charset="0"/>
              </a:rPr>
              <a:t>Tree of Life</a:t>
            </a:r>
            <a:r>
              <a:rPr lang="en-NZ" sz="2400" dirty="0">
                <a:solidFill>
                  <a:srgbClr val="009999"/>
                </a:solidFill>
                <a:latin typeface="+mn-lt"/>
                <a:cs typeface="Arial" charset="0"/>
              </a:rPr>
              <a:t>.</a:t>
            </a:r>
          </a:p>
        </p:txBody>
      </p:sp>
      <p:sp>
        <p:nvSpPr>
          <p:cNvPr id="7171" name="Text Box 3"/>
          <p:cNvSpPr txBox="1">
            <a:spLocks noChangeArrowheads="1"/>
          </p:cNvSpPr>
          <p:nvPr/>
        </p:nvSpPr>
        <p:spPr bwMode="auto">
          <a:xfrm>
            <a:off x="1829540" y="260350"/>
            <a:ext cx="3679877" cy="405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91" tIns="46795" rIns="89991" bIns="46795">
            <a:spAutoFit/>
          </a:bodyPr>
          <a:lstStyle>
            <a:lvl1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1pPr>
            <a:lvl2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2pPr>
            <a:lvl3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3pPr>
            <a:lvl4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4pPr>
            <a:lvl5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rgbClr val="000000"/>
                </a:solidFill>
                <a:latin typeface="Arial" charset="0"/>
              </a:defRPr>
            </a:lvl9pPr>
          </a:lstStyle>
          <a:p>
            <a:pPr>
              <a:lnSpc>
                <a:spcPct val="101000"/>
              </a:lnSpc>
            </a:pPr>
            <a:r>
              <a:rPr lang="en-AU" sz="2000" dirty="0">
                <a:latin typeface="+mn-lt"/>
                <a:cs typeface="Arial" charset="0"/>
              </a:rPr>
              <a:t>Ernst Haeckel’s Tree of Life (1866)</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5" y="3141663"/>
            <a:ext cx="2095500" cy="323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8" name="Picture 2" descr="http://upload.wikimedia.org/wikipedia/commons/b/bc/Haeckel_arbol_b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738" y="604781"/>
            <a:ext cx="3919482" cy="609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132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335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Haeckeltree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28098" r="23943" b="72325"/>
          <a:stretch>
            <a:fillRect/>
          </a:stretch>
        </p:blipFill>
        <p:spPr>
          <a:xfrm>
            <a:off x="6383338" y="1341439"/>
            <a:ext cx="3600450" cy="3425825"/>
          </a:xfrm>
        </p:spPr>
      </p:pic>
      <p:sp>
        <p:nvSpPr>
          <p:cNvPr id="60420" name="Text Box 4"/>
          <p:cNvSpPr txBox="1">
            <a:spLocks noChangeArrowheads="1"/>
          </p:cNvSpPr>
          <p:nvPr/>
        </p:nvSpPr>
        <p:spPr bwMode="auto">
          <a:xfrm>
            <a:off x="6311900" y="0"/>
            <a:ext cx="383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rgbClr val="000000"/>
                </a:solidFill>
                <a:latin typeface="Arial" panose="020B0604020202020204" pitchFamily="34" charset="0"/>
              </a:defRPr>
            </a:lvl1pPr>
            <a:lvl2pPr marL="37931725" indent="-37474525">
              <a:defRPr sz="2400" i="1">
                <a:solidFill>
                  <a:srgbClr val="000000"/>
                </a:solidFill>
                <a:latin typeface="Arial" panose="020B0604020202020204" pitchFamily="34" charset="0"/>
              </a:defRPr>
            </a:lvl2pPr>
            <a:lvl3pPr>
              <a:defRPr sz="2400" i="1">
                <a:solidFill>
                  <a:srgbClr val="000000"/>
                </a:solidFill>
                <a:latin typeface="Arial" panose="020B0604020202020204" pitchFamily="34" charset="0"/>
              </a:defRPr>
            </a:lvl3pPr>
            <a:lvl4pPr>
              <a:defRPr sz="2400" i="1">
                <a:solidFill>
                  <a:srgbClr val="000000"/>
                </a:solidFill>
                <a:latin typeface="Arial" panose="020B0604020202020204" pitchFamily="34" charset="0"/>
              </a:defRPr>
            </a:lvl4pPr>
            <a:lvl5pPr>
              <a:defRPr sz="2400" i="1">
                <a:solidFill>
                  <a:srgbClr val="000000"/>
                </a:solidFill>
                <a:latin typeface="Arial" panose="020B0604020202020204" pitchFamily="34" charset="0"/>
              </a:defRPr>
            </a:lvl5pPr>
            <a:lvl6pPr marL="457200" fontAlgn="base">
              <a:spcBef>
                <a:spcPct val="0"/>
              </a:spcBef>
              <a:spcAft>
                <a:spcPct val="0"/>
              </a:spcAft>
              <a:defRPr sz="2400" i="1">
                <a:solidFill>
                  <a:srgbClr val="000000"/>
                </a:solidFill>
                <a:latin typeface="Arial" panose="020B0604020202020204" pitchFamily="34" charset="0"/>
              </a:defRPr>
            </a:lvl6pPr>
            <a:lvl7pPr marL="914400" fontAlgn="base">
              <a:spcBef>
                <a:spcPct val="0"/>
              </a:spcBef>
              <a:spcAft>
                <a:spcPct val="0"/>
              </a:spcAft>
              <a:defRPr sz="2400" i="1">
                <a:solidFill>
                  <a:srgbClr val="000000"/>
                </a:solidFill>
                <a:latin typeface="Arial" panose="020B0604020202020204" pitchFamily="34" charset="0"/>
              </a:defRPr>
            </a:lvl7pPr>
            <a:lvl8pPr marL="1371600" fontAlgn="base">
              <a:spcBef>
                <a:spcPct val="0"/>
              </a:spcBef>
              <a:spcAft>
                <a:spcPct val="0"/>
              </a:spcAft>
              <a:defRPr sz="2400" i="1">
                <a:solidFill>
                  <a:srgbClr val="000000"/>
                </a:solidFill>
                <a:latin typeface="Arial" panose="020B0604020202020204" pitchFamily="34" charset="0"/>
              </a:defRPr>
            </a:lvl8pPr>
            <a:lvl9pPr marL="1828800" fontAlgn="base">
              <a:spcBef>
                <a:spcPct val="0"/>
              </a:spcBef>
              <a:spcAft>
                <a:spcPct val="0"/>
              </a:spcAft>
              <a:defRPr sz="2400" i="1">
                <a:solidFill>
                  <a:srgbClr val="000000"/>
                </a:solidFill>
                <a:latin typeface="Arial" panose="020B0604020202020204" pitchFamily="34" charset="0"/>
              </a:defRPr>
            </a:lvl9pPr>
          </a:lstStyle>
          <a:p>
            <a:r>
              <a:rPr lang="en-NZ" altLang="en-US" i="0">
                <a:solidFill>
                  <a:schemeClr val="tx1"/>
                </a:solidFill>
                <a:cs typeface="Arial" panose="020B0604020202020204" pitchFamily="34" charset="0"/>
              </a:rPr>
              <a:t>Haeckel’s Pedigree of Man</a:t>
            </a:r>
          </a:p>
        </p:txBody>
      </p:sp>
      <p:sp>
        <p:nvSpPr>
          <p:cNvPr id="60421" name="Rectangle 5"/>
          <p:cNvSpPr>
            <a:spLocks noChangeArrowheads="1"/>
          </p:cNvSpPr>
          <p:nvPr/>
        </p:nvSpPr>
        <p:spPr bwMode="auto">
          <a:xfrm>
            <a:off x="2711451" y="1"/>
            <a:ext cx="1871663" cy="1844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rgbClr val="000000"/>
                </a:solidFill>
                <a:latin typeface="Arial" panose="020B0604020202020204" pitchFamily="34" charset="0"/>
              </a:defRPr>
            </a:lvl1pPr>
            <a:lvl2pPr marL="37931725" indent="-37474525">
              <a:defRPr sz="2400" i="1">
                <a:solidFill>
                  <a:srgbClr val="000000"/>
                </a:solidFill>
                <a:latin typeface="Arial" panose="020B0604020202020204" pitchFamily="34" charset="0"/>
              </a:defRPr>
            </a:lvl2pPr>
            <a:lvl3pPr>
              <a:defRPr sz="2400" i="1">
                <a:solidFill>
                  <a:srgbClr val="000000"/>
                </a:solidFill>
                <a:latin typeface="Arial" panose="020B0604020202020204" pitchFamily="34" charset="0"/>
              </a:defRPr>
            </a:lvl3pPr>
            <a:lvl4pPr>
              <a:defRPr sz="2400" i="1">
                <a:solidFill>
                  <a:srgbClr val="000000"/>
                </a:solidFill>
                <a:latin typeface="Arial" panose="020B0604020202020204" pitchFamily="34" charset="0"/>
              </a:defRPr>
            </a:lvl4pPr>
            <a:lvl5pPr>
              <a:defRPr sz="2400" i="1">
                <a:solidFill>
                  <a:srgbClr val="000000"/>
                </a:solidFill>
                <a:latin typeface="Arial" panose="020B0604020202020204" pitchFamily="34" charset="0"/>
              </a:defRPr>
            </a:lvl5pPr>
            <a:lvl6pPr marL="457200" fontAlgn="base">
              <a:spcBef>
                <a:spcPct val="0"/>
              </a:spcBef>
              <a:spcAft>
                <a:spcPct val="0"/>
              </a:spcAft>
              <a:defRPr sz="2400" i="1">
                <a:solidFill>
                  <a:srgbClr val="000000"/>
                </a:solidFill>
                <a:latin typeface="Arial" panose="020B0604020202020204" pitchFamily="34" charset="0"/>
              </a:defRPr>
            </a:lvl6pPr>
            <a:lvl7pPr marL="914400" fontAlgn="base">
              <a:spcBef>
                <a:spcPct val="0"/>
              </a:spcBef>
              <a:spcAft>
                <a:spcPct val="0"/>
              </a:spcAft>
              <a:defRPr sz="2400" i="1">
                <a:solidFill>
                  <a:srgbClr val="000000"/>
                </a:solidFill>
                <a:latin typeface="Arial" panose="020B0604020202020204" pitchFamily="34" charset="0"/>
              </a:defRPr>
            </a:lvl7pPr>
            <a:lvl8pPr marL="1371600" fontAlgn="base">
              <a:spcBef>
                <a:spcPct val="0"/>
              </a:spcBef>
              <a:spcAft>
                <a:spcPct val="0"/>
              </a:spcAft>
              <a:defRPr sz="2400" i="1">
                <a:solidFill>
                  <a:srgbClr val="000000"/>
                </a:solidFill>
                <a:latin typeface="Arial" panose="020B0604020202020204" pitchFamily="34" charset="0"/>
              </a:defRPr>
            </a:lvl8pPr>
            <a:lvl9pPr marL="1828800" fontAlgn="base">
              <a:spcBef>
                <a:spcPct val="0"/>
              </a:spcBef>
              <a:spcAft>
                <a:spcPct val="0"/>
              </a:spcAft>
              <a:defRPr sz="2400" i="1">
                <a:solidFill>
                  <a:srgbClr val="000000"/>
                </a:solidFill>
                <a:latin typeface="Arial" panose="020B0604020202020204" pitchFamily="34" charset="0"/>
              </a:defRPr>
            </a:lvl9pPr>
          </a:lstStyle>
          <a:p>
            <a:endParaRPr lang="en-US" altLang="en-US" sz="1800">
              <a:solidFill>
                <a:schemeClr val="tx1"/>
              </a:solidFill>
            </a:endParaRPr>
          </a:p>
        </p:txBody>
      </p:sp>
      <p:sp>
        <p:nvSpPr>
          <p:cNvPr id="60422" name="Rectangle 6"/>
          <p:cNvSpPr>
            <a:spLocks noChangeArrowheads="1"/>
          </p:cNvSpPr>
          <p:nvPr/>
        </p:nvSpPr>
        <p:spPr bwMode="auto">
          <a:xfrm>
            <a:off x="6383339" y="1341438"/>
            <a:ext cx="3602037" cy="34083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i="1">
                <a:solidFill>
                  <a:srgbClr val="000000"/>
                </a:solidFill>
                <a:latin typeface="Arial" panose="020B0604020202020204" pitchFamily="34" charset="0"/>
              </a:defRPr>
            </a:lvl1pPr>
            <a:lvl2pPr marL="37931725" indent="-37474525">
              <a:defRPr sz="2400" i="1">
                <a:solidFill>
                  <a:srgbClr val="000000"/>
                </a:solidFill>
                <a:latin typeface="Arial" panose="020B0604020202020204" pitchFamily="34" charset="0"/>
              </a:defRPr>
            </a:lvl2pPr>
            <a:lvl3pPr>
              <a:defRPr sz="2400" i="1">
                <a:solidFill>
                  <a:srgbClr val="000000"/>
                </a:solidFill>
                <a:latin typeface="Arial" panose="020B0604020202020204" pitchFamily="34" charset="0"/>
              </a:defRPr>
            </a:lvl3pPr>
            <a:lvl4pPr>
              <a:defRPr sz="2400" i="1">
                <a:solidFill>
                  <a:srgbClr val="000000"/>
                </a:solidFill>
                <a:latin typeface="Arial" panose="020B0604020202020204" pitchFamily="34" charset="0"/>
              </a:defRPr>
            </a:lvl4pPr>
            <a:lvl5pPr>
              <a:defRPr sz="2400" i="1">
                <a:solidFill>
                  <a:srgbClr val="000000"/>
                </a:solidFill>
                <a:latin typeface="Arial" panose="020B0604020202020204" pitchFamily="34" charset="0"/>
              </a:defRPr>
            </a:lvl5pPr>
            <a:lvl6pPr marL="457200" fontAlgn="base">
              <a:spcBef>
                <a:spcPct val="0"/>
              </a:spcBef>
              <a:spcAft>
                <a:spcPct val="0"/>
              </a:spcAft>
              <a:defRPr sz="2400" i="1">
                <a:solidFill>
                  <a:srgbClr val="000000"/>
                </a:solidFill>
                <a:latin typeface="Arial" panose="020B0604020202020204" pitchFamily="34" charset="0"/>
              </a:defRPr>
            </a:lvl6pPr>
            <a:lvl7pPr marL="914400" fontAlgn="base">
              <a:spcBef>
                <a:spcPct val="0"/>
              </a:spcBef>
              <a:spcAft>
                <a:spcPct val="0"/>
              </a:spcAft>
              <a:defRPr sz="2400" i="1">
                <a:solidFill>
                  <a:srgbClr val="000000"/>
                </a:solidFill>
                <a:latin typeface="Arial" panose="020B0604020202020204" pitchFamily="34" charset="0"/>
              </a:defRPr>
            </a:lvl7pPr>
            <a:lvl8pPr marL="1371600" fontAlgn="base">
              <a:spcBef>
                <a:spcPct val="0"/>
              </a:spcBef>
              <a:spcAft>
                <a:spcPct val="0"/>
              </a:spcAft>
              <a:defRPr sz="2400" i="1">
                <a:solidFill>
                  <a:srgbClr val="000000"/>
                </a:solidFill>
                <a:latin typeface="Arial" panose="020B0604020202020204" pitchFamily="34" charset="0"/>
              </a:defRPr>
            </a:lvl8pPr>
            <a:lvl9pPr marL="1828800" fontAlgn="base">
              <a:spcBef>
                <a:spcPct val="0"/>
              </a:spcBef>
              <a:spcAft>
                <a:spcPct val="0"/>
              </a:spcAft>
              <a:defRPr sz="2400" i="1">
                <a:solidFill>
                  <a:srgbClr val="000000"/>
                </a:solidFill>
                <a:latin typeface="Arial" panose="020B0604020202020204" pitchFamily="34" charset="0"/>
              </a:defRPr>
            </a:lvl9pPr>
          </a:lstStyle>
          <a:p>
            <a:endParaRPr lang="en-US" altLang="en-US" sz="1800">
              <a:solidFill>
                <a:schemeClr val="tx1"/>
              </a:solidFill>
            </a:endParaRPr>
          </a:p>
        </p:txBody>
      </p:sp>
      <p:sp>
        <p:nvSpPr>
          <p:cNvPr id="60423" name="Line 7"/>
          <p:cNvSpPr>
            <a:spLocks noChangeShapeType="1"/>
          </p:cNvSpPr>
          <p:nvPr/>
        </p:nvSpPr>
        <p:spPr bwMode="auto">
          <a:xfrm>
            <a:off x="4583114" y="0"/>
            <a:ext cx="5400675" cy="13414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8"/>
          <p:cNvSpPr>
            <a:spLocks noChangeShapeType="1"/>
          </p:cNvSpPr>
          <p:nvPr/>
        </p:nvSpPr>
        <p:spPr bwMode="auto">
          <a:xfrm>
            <a:off x="2711450" y="0"/>
            <a:ext cx="3671888" cy="13414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9"/>
          <p:cNvSpPr>
            <a:spLocks noChangeShapeType="1"/>
          </p:cNvSpPr>
          <p:nvPr/>
        </p:nvSpPr>
        <p:spPr bwMode="auto">
          <a:xfrm>
            <a:off x="2711451" y="1844676"/>
            <a:ext cx="3643313" cy="2905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0426" name="Picture 12"/>
          <p:cNvPicPr>
            <a:picLocks noChangeAspect="1" noChangeArrowheads="1"/>
          </p:cNvPicPr>
          <p:nvPr/>
        </p:nvPicPr>
        <p:blipFill>
          <a:blip r:embed="rId2">
            <a:extLst>
              <a:ext uri="{28A0092B-C50C-407E-A947-70E740481C1C}">
                <a14:useLocalDpi xmlns:a14="http://schemas.microsoft.com/office/drawing/2010/main" val="0"/>
              </a:ext>
            </a:extLst>
          </a:blip>
          <a:srcRect l="26584" t="5255" r="28598" b="68495"/>
          <a:stretch>
            <a:fillRect/>
          </a:stretch>
        </p:blipFill>
        <p:spPr bwMode="auto">
          <a:xfrm>
            <a:off x="6383339" y="1341438"/>
            <a:ext cx="36734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527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NZ" altLang="en-US" dirty="0" smtClean="0"/>
              <a:t>Why </a:t>
            </a:r>
            <a:r>
              <a:rPr lang="en-NZ" altLang="en-US" b="1" dirty="0" smtClean="0"/>
              <a:t>molecular</a:t>
            </a:r>
            <a:r>
              <a:rPr lang="en-NZ" altLang="en-US" dirty="0" smtClean="0"/>
              <a:t> </a:t>
            </a:r>
            <a:r>
              <a:rPr lang="en-NZ" altLang="en-US" dirty="0" err="1" smtClean="0"/>
              <a:t>phylogenetics</a:t>
            </a:r>
            <a:r>
              <a:rPr lang="en-NZ" altLang="en-US" dirty="0" smtClean="0"/>
              <a:t>?</a:t>
            </a:r>
          </a:p>
        </p:txBody>
      </p:sp>
      <p:sp>
        <p:nvSpPr>
          <p:cNvPr id="23555" name="Rectangle 3"/>
          <p:cNvSpPr>
            <a:spLocks noGrp="1" noChangeArrowheads="1"/>
          </p:cNvSpPr>
          <p:nvPr>
            <p:ph type="body" idx="1"/>
          </p:nvPr>
        </p:nvSpPr>
        <p:spPr>
          <a:xfrm>
            <a:off x="720438" y="1918653"/>
            <a:ext cx="10526682" cy="4114800"/>
          </a:xfrm>
        </p:spPr>
        <p:txBody>
          <a:bodyPr>
            <a:normAutofit lnSpcReduction="10000"/>
          </a:bodyPr>
          <a:lstStyle/>
          <a:p>
            <a:pPr eaLnBrk="1" hangingPunct="1">
              <a:lnSpc>
                <a:spcPct val="90000"/>
              </a:lnSpc>
            </a:pPr>
            <a:r>
              <a:rPr lang="en-NZ" altLang="en-US" sz="2600" dirty="0"/>
              <a:t>It is difficult to compare the ankle bones of whales to those of other artiodactyls.</a:t>
            </a:r>
          </a:p>
          <a:p>
            <a:pPr eaLnBrk="1" hangingPunct="1">
              <a:lnSpc>
                <a:spcPct val="90000"/>
              </a:lnSpc>
            </a:pPr>
            <a:endParaRPr lang="en-NZ" altLang="en-US" sz="2600" dirty="0"/>
          </a:p>
          <a:p>
            <a:pPr eaLnBrk="1" hangingPunct="1">
              <a:lnSpc>
                <a:spcPct val="90000"/>
              </a:lnSpc>
            </a:pPr>
            <a:r>
              <a:rPr lang="en-NZ" altLang="en-US" sz="2600" dirty="0"/>
              <a:t>Most molecules evolve independently of adaptations affecting morphology. </a:t>
            </a:r>
          </a:p>
          <a:p>
            <a:pPr eaLnBrk="1" hangingPunct="1">
              <a:lnSpc>
                <a:spcPct val="90000"/>
              </a:lnSpc>
            </a:pPr>
            <a:endParaRPr lang="en-NZ" altLang="en-US" sz="2600" dirty="0"/>
          </a:p>
          <a:p>
            <a:pPr eaLnBrk="1" hangingPunct="1">
              <a:lnSpc>
                <a:spcPct val="90000"/>
              </a:lnSpc>
            </a:pPr>
            <a:r>
              <a:rPr lang="en-NZ" altLang="en-US" sz="2600" dirty="0"/>
              <a:t>It is fairly easy to find genes that are present in all species of interest, e.g., a 12S RNA molecule in mitochondria is functional over all mammals.</a:t>
            </a:r>
          </a:p>
          <a:p>
            <a:pPr eaLnBrk="1" hangingPunct="1">
              <a:lnSpc>
                <a:spcPct val="90000"/>
              </a:lnSpc>
            </a:pPr>
            <a:endParaRPr lang="en-NZ" altLang="en-US" sz="2600" dirty="0"/>
          </a:p>
          <a:p>
            <a:pPr eaLnBrk="1" hangingPunct="1">
              <a:lnSpc>
                <a:spcPct val="90000"/>
              </a:lnSpc>
            </a:pPr>
            <a:r>
              <a:rPr lang="en-NZ" altLang="en-US" sz="2600" dirty="0"/>
              <a:t>Useful mathematical models of sequence evolution have been developed that underpin attempts to infer evolutionary trees</a:t>
            </a:r>
          </a:p>
          <a:p>
            <a:pPr eaLnBrk="1" hangingPunct="1">
              <a:lnSpc>
                <a:spcPct val="90000"/>
              </a:lnSpc>
            </a:pPr>
            <a:endParaRPr lang="en-NZ" altLang="en-US" dirty="0"/>
          </a:p>
          <a:p>
            <a:pPr eaLnBrk="1" hangingPunct="1">
              <a:lnSpc>
                <a:spcPct val="90000"/>
              </a:lnSpc>
            </a:pPr>
            <a:endParaRPr lang="en-NZ" altLang="en-US" dirty="0"/>
          </a:p>
          <a:p>
            <a:pPr eaLnBrk="1" hangingPunct="1">
              <a:lnSpc>
                <a:spcPct val="90000"/>
              </a:lnSpc>
            </a:pPr>
            <a:endParaRPr lang="en-US" altLang="en-US" dirty="0"/>
          </a:p>
        </p:txBody>
      </p:sp>
    </p:spTree>
    <p:extLst>
      <p:ext uri="{BB962C8B-B14F-4D97-AF65-F5344CB8AC3E}">
        <p14:creationId xmlns:p14="http://schemas.microsoft.com/office/powerpoint/2010/main" val="2195484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16362" y="844549"/>
            <a:ext cx="7159276" cy="5168901"/>
          </a:xfrm>
          <a:prstGeom prst="rect">
            <a:avLst/>
          </a:prstGeom>
        </p:spPr>
      </p:pic>
    </p:spTree>
    <p:extLst>
      <p:ext uri="{BB962C8B-B14F-4D97-AF65-F5344CB8AC3E}">
        <p14:creationId xmlns:p14="http://schemas.microsoft.com/office/powerpoint/2010/main" val="335703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Mathematics</a:t>
            </a:r>
            <a:endParaRPr lang="en-AU" dirty="0"/>
          </a:p>
        </p:txBody>
      </p:sp>
      <p:sp>
        <p:nvSpPr>
          <p:cNvPr id="4" name="Content Placeholder 3"/>
          <p:cNvSpPr>
            <a:spLocks noGrp="1"/>
          </p:cNvSpPr>
          <p:nvPr>
            <p:ph idx="1"/>
          </p:nvPr>
        </p:nvSpPr>
        <p:spPr/>
        <p:txBody>
          <a:bodyPr>
            <a:normAutofit lnSpcReduction="10000"/>
          </a:bodyPr>
          <a:lstStyle/>
          <a:p>
            <a:r>
              <a:rPr lang="en-AU" dirty="0" smtClean="0"/>
              <a:t>State of the art</a:t>
            </a:r>
          </a:p>
          <a:p>
            <a:pPr lvl="1"/>
            <a:r>
              <a:rPr lang="en-AU" dirty="0" smtClean="0"/>
              <a:t>Likelihood and Bayesian inference techniques based on continuous time Markov models </a:t>
            </a:r>
          </a:p>
          <a:p>
            <a:pPr lvl="1"/>
            <a:r>
              <a:rPr lang="en-AU" dirty="0" smtClean="0"/>
              <a:t>Clever heuristics to make searching for the best tree practical</a:t>
            </a:r>
          </a:p>
          <a:p>
            <a:pPr lvl="1"/>
            <a:endParaRPr lang="en-AU" dirty="0"/>
          </a:p>
          <a:p>
            <a:r>
              <a:rPr lang="en-AU" dirty="0" smtClean="0"/>
              <a:t>Open Questions</a:t>
            </a:r>
          </a:p>
          <a:p>
            <a:pPr lvl="1"/>
            <a:r>
              <a:rPr lang="en-AU" dirty="0" smtClean="0"/>
              <a:t>How to pick the best model</a:t>
            </a:r>
          </a:p>
          <a:p>
            <a:pPr lvl="1"/>
            <a:r>
              <a:rPr lang="en-AU" dirty="0" smtClean="0"/>
              <a:t>Dangers of over-fitting versus under-fitting</a:t>
            </a:r>
          </a:p>
          <a:p>
            <a:pPr lvl="1"/>
            <a:r>
              <a:rPr lang="en-AU" dirty="0" smtClean="0"/>
              <a:t>How to tell if your model fits adequately</a:t>
            </a:r>
          </a:p>
          <a:p>
            <a:pPr lvl="1"/>
            <a:endParaRPr lang="en-AU" dirty="0"/>
          </a:p>
          <a:p>
            <a:pPr lvl="1"/>
            <a:r>
              <a:rPr lang="en-AU" dirty="0" smtClean="0"/>
              <a:t>How best to make really big trees</a:t>
            </a:r>
            <a:endParaRPr lang="en-AU" dirty="0"/>
          </a:p>
        </p:txBody>
      </p:sp>
      <p:sp>
        <p:nvSpPr>
          <p:cNvPr id="5" name="Rounded Rectangle 4"/>
          <p:cNvSpPr/>
          <p:nvPr/>
        </p:nvSpPr>
        <p:spPr>
          <a:xfrm>
            <a:off x="8132956" y="4177990"/>
            <a:ext cx="2088995" cy="966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Statistics</a:t>
            </a:r>
            <a:endParaRPr lang="en-AU" dirty="0"/>
          </a:p>
        </p:txBody>
      </p:sp>
      <p:sp>
        <p:nvSpPr>
          <p:cNvPr id="6" name="Rounded Rectangle 5"/>
          <p:cNvSpPr/>
          <p:nvPr/>
        </p:nvSpPr>
        <p:spPr>
          <a:xfrm>
            <a:off x="8181280" y="5415773"/>
            <a:ext cx="2088995" cy="457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Algorithm design</a:t>
            </a:r>
            <a:endParaRPr lang="en-AU" dirty="0"/>
          </a:p>
        </p:txBody>
      </p:sp>
      <p:sp>
        <p:nvSpPr>
          <p:cNvPr id="7" name="Rounded Rectangle 6"/>
          <p:cNvSpPr/>
          <p:nvPr/>
        </p:nvSpPr>
        <p:spPr>
          <a:xfrm>
            <a:off x="8199868" y="5910142"/>
            <a:ext cx="2088995" cy="457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Graph theory</a:t>
            </a:r>
            <a:endParaRPr lang="en-AU" dirty="0"/>
          </a:p>
        </p:txBody>
      </p:sp>
    </p:spTree>
    <p:extLst>
      <p:ext uri="{BB962C8B-B14F-4D97-AF65-F5344CB8AC3E}">
        <p14:creationId xmlns:p14="http://schemas.microsoft.com/office/powerpoint/2010/main" val="4230530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723</Words>
  <Application>Microsoft Office PowerPoint</Application>
  <PresentationFormat>Custom</PresentationFormat>
  <Paragraphs>133</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Why phylogenetics?</vt:lpstr>
      <vt:lpstr>What is phylogenetics?</vt:lpstr>
      <vt:lpstr>Tips on reading trees</vt:lpstr>
      <vt:lpstr>Reason 1 Just because…</vt:lpstr>
      <vt:lpstr>PowerPoint Presentation</vt:lpstr>
      <vt:lpstr>PowerPoint Presentation</vt:lpstr>
      <vt:lpstr>Why molecular phylogenetics?</vt:lpstr>
      <vt:lpstr>PowerPoint Presentation</vt:lpstr>
      <vt:lpstr>Mathematics</vt:lpstr>
      <vt:lpstr>Reason 2 To understand origins</vt:lpstr>
      <vt:lpstr>PowerPoint Presentation</vt:lpstr>
      <vt:lpstr>PowerPoint Presentation</vt:lpstr>
      <vt:lpstr>PowerPoint Presentation</vt:lpstr>
      <vt:lpstr>Mathematics</vt:lpstr>
      <vt:lpstr>Reason 3 Timing is everything</vt:lpstr>
      <vt:lpstr>PowerPoint Presentation</vt:lpstr>
      <vt:lpstr>PowerPoint Presentation</vt:lpstr>
      <vt:lpstr>PowerPoint Presentation</vt:lpstr>
      <vt:lpstr>PowerPoint Presentation</vt:lpstr>
      <vt:lpstr>PowerPoint Presentation</vt:lpstr>
      <vt:lpstr>Mathematics</vt:lpstr>
      <vt:lpstr>Reason 4 To understand how traits evolve (and co-evolve)</vt:lpstr>
      <vt:lpstr>Phylogeny as a confounding variable</vt:lpstr>
      <vt:lpstr>Phylogeny as a confounding variable</vt:lpstr>
      <vt:lpstr>PowerPoint Presentation</vt:lpstr>
      <vt:lpstr>PowerPoint Presentation</vt:lpstr>
      <vt:lpstr>PowerPoint Presentation</vt:lpstr>
      <vt:lpstr>Mathematics</vt:lpstr>
      <vt:lpstr>PowerPoint Presentation</vt:lpstr>
      <vt:lpstr>PowerPoint Presentation</vt:lpstr>
      <vt:lpstr>Reason 5 To understand macroevolutionary patterns</vt:lpstr>
      <vt:lpstr>PowerPoint Presentation</vt:lpstr>
      <vt:lpstr>PowerPoint Presentation</vt:lpstr>
      <vt:lpstr>PowerPoint Presentation</vt:lpstr>
      <vt:lpstr>Mathematics</vt:lpstr>
      <vt:lpstr>Reason 6 To annoy people in other fields</vt:lpstr>
      <vt:lpstr>PowerPoint Presentation</vt:lpstr>
      <vt:lpstr>PowerPoint Presentation</vt:lpstr>
      <vt:lpstr>PowerPoint Presentation</vt:lpstr>
      <vt:lpstr>PowerPoint Presentation</vt:lpstr>
      <vt:lpstr>Reason 7: Be a (research) star!</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dc:creator>
  <cp:lastModifiedBy>Generic Lecturer</cp:lastModifiedBy>
  <cp:revision>42</cp:revision>
  <dcterms:created xsi:type="dcterms:W3CDTF">2015-10-19T02:24:44Z</dcterms:created>
  <dcterms:modified xsi:type="dcterms:W3CDTF">2015-11-15T21:53:15Z</dcterms:modified>
</cp:coreProperties>
</file>