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90" r:id="rId4"/>
    <p:sldId id="286" r:id="rId5"/>
    <p:sldId id="289" r:id="rId6"/>
    <p:sldId id="271" r:id="rId7"/>
    <p:sldId id="272" r:id="rId8"/>
    <p:sldId id="291" r:id="rId9"/>
    <p:sldId id="266" r:id="rId10"/>
    <p:sldId id="273" r:id="rId11"/>
    <p:sldId id="292" r:id="rId12"/>
    <p:sldId id="287" r:id="rId13"/>
    <p:sldId id="277" r:id="rId14"/>
    <p:sldId id="278" r:id="rId15"/>
    <p:sldId id="274" r:id="rId16"/>
    <p:sldId id="275" r:id="rId17"/>
    <p:sldId id="276" r:id="rId18"/>
    <p:sldId id="279" r:id="rId19"/>
    <p:sldId id="280" r:id="rId20"/>
    <p:sldId id="283" r:id="rId21"/>
    <p:sldId id="281" r:id="rId22"/>
    <p:sldId id="262" r:id="rId23"/>
    <p:sldId id="263" r:id="rId24"/>
    <p:sldId id="264" r:id="rId25"/>
    <p:sldId id="265" r:id="rId26"/>
    <p:sldId id="282" r:id="rId27"/>
    <p:sldId id="284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jordan\Documents\in%20progress\Prots\Renske\Copy%20of%20Rates3_for_Greg_GJJ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jordan\Documents\in%20progress\Prots\Renske\Copy%20of%20Rates3_for_Greg_GJJ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western</a:t>
            </a:r>
            <a:r>
              <a:rPr lang="en-US" baseline="0" dirty="0" smtClean="0"/>
              <a:t> Australia</a:t>
            </a:r>
            <a:endParaRPr lang="en-US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3515824750405356"/>
          <c:y val="0.13276275954367089"/>
          <c:w val="0.80760575775414245"/>
          <c:h val="0.69514284105575908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0000"/>
              </a:solidFill>
            </c:spPr>
          </c:marker>
          <c:trendline>
            <c:trendlineType val="power"/>
            <c:dispRSqr val="1"/>
            <c:dispEq val="1"/>
            <c:trendlineLbl>
              <c:layout>
                <c:manualLayout>
                  <c:x val="-6.5149311968719953E-2"/>
                  <c:y val="7.9936519562961605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 dirty="0" smtClean="0"/>
                      <a:t>r² </a:t>
                    </a:r>
                    <a:r>
                      <a:rPr lang="en-US" baseline="0" dirty="0"/>
                      <a:t>= 0.5199</a:t>
                    </a:r>
                    <a:endParaRPr lang="en-US" dirty="0"/>
                  </a:p>
                </c:rich>
              </c:tx>
              <c:numFmt formatCode="General" sourceLinked="0"/>
            </c:trendlineLbl>
          </c:trendline>
          <c:xVal>
            <c:numRef>
              <c:f>open_closed_rates3!$C$55:$C$132</c:f>
              <c:numCache>
                <c:formatCode>General</c:formatCode>
                <c:ptCount val="78"/>
                <c:pt idx="0">
                  <c:v>0.16</c:v>
                </c:pt>
                <c:pt idx="1">
                  <c:v>0.16</c:v>
                </c:pt>
                <c:pt idx="2">
                  <c:v>0.17</c:v>
                </c:pt>
                <c:pt idx="3">
                  <c:v>0.17</c:v>
                </c:pt>
                <c:pt idx="4">
                  <c:v>7.04</c:v>
                </c:pt>
                <c:pt idx="5">
                  <c:v>2.12</c:v>
                </c:pt>
                <c:pt idx="6">
                  <c:v>2.12</c:v>
                </c:pt>
                <c:pt idx="7">
                  <c:v>3.25</c:v>
                </c:pt>
                <c:pt idx="8">
                  <c:v>2.2999999999999998</c:v>
                </c:pt>
                <c:pt idx="9">
                  <c:v>1.94</c:v>
                </c:pt>
                <c:pt idx="10">
                  <c:v>7.06</c:v>
                </c:pt>
                <c:pt idx="11">
                  <c:v>1.7</c:v>
                </c:pt>
                <c:pt idx="12">
                  <c:v>2.75</c:v>
                </c:pt>
                <c:pt idx="13">
                  <c:v>1.7</c:v>
                </c:pt>
                <c:pt idx="14">
                  <c:v>3.99</c:v>
                </c:pt>
                <c:pt idx="15">
                  <c:v>0.26</c:v>
                </c:pt>
                <c:pt idx="16">
                  <c:v>0.26</c:v>
                </c:pt>
                <c:pt idx="17">
                  <c:v>1.53</c:v>
                </c:pt>
                <c:pt idx="18">
                  <c:v>0.26</c:v>
                </c:pt>
                <c:pt idx="19">
                  <c:v>0.26</c:v>
                </c:pt>
                <c:pt idx="20">
                  <c:v>4.05</c:v>
                </c:pt>
                <c:pt idx="21">
                  <c:v>0.16</c:v>
                </c:pt>
                <c:pt idx="22">
                  <c:v>0.16</c:v>
                </c:pt>
                <c:pt idx="23">
                  <c:v>7.57</c:v>
                </c:pt>
                <c:pt idx="24">
                  <c:v>0.45</c:v>
                </c:pt>
                <c:pt idx="25">
                  <c:v>0.45</c:v>
                </c:pt>
                <c:pt idx="26">
                  <c:v>7.22</c:v>
                </c:pt>
                <c:pt idx="27">
                  <c:v>7.22</c:v>
                </c:pt>
                <c:pt idx="28">
                  <c:v>0.85</c:v>
                </c:pt>
                <c:pt idx="29">
                  <c:v>0.85</c:v>
                </c:pt>
                <c:pt idx="30">
                  <c:v>3.29</c:v>
                </c:pt>
                <c:pt idx="31">
                  <c:v>20.69</c:v>
                </c:pt>
                <c:pt idx="33">
                  <c:v>5.68</c:v>
                </c:pt>
                <c:pt idx="34">
                  <c:v>8.31</c:v>
                </c:pt>
                <c:pt idx="35">
                  <c:v>8.6300000000000008</c:v>
                </c:pt>
                <c:pt idx="36">
                  <c:v>8.6300000000000008</c:v>
                </c:pt>
                <c:pt idx="37">
                  <c:v>5.0199999999999996</c:v>
                </c:pt>
                <c:pt idx="38">
                  <c:v>6.89</c:v>
                </c:pt>
                <c:pt idx="39">
                  <c:v>21.2</c:v>
                </c:pt>
                <c:pt idx="40">
                  <c:v>21.2</c:v>
                </c:pt>
                <c:pt idx="41">
                  <c:v>2.37</c:v>
                </c:pt>
                <c:pt idx="42">
                  <c:v>2.37</c:v>
                </c:pt>
                <c:pt idx="43">
                  <c:v>2.89</c:v>
                </c:pt>
                <c:pt idx="44">
                  <c:v>2.89</c:v>
                </c:pt>
                <c:pt idx="45">
                  <c:v>21.3</c:v>
                </c:pt>
                <c:pt idx="46">
                  <c:v>21.3</c:v>
                </c:pt>
                <c:pt idx="47">
                  <c:v>14.54</c:v>
                </c:pt>
                <c:pt idx="48">
                  <c:v>43.23</c:v>
                </c:pt>
                <c:pt idx="49">
                  <c:v>32.869999999999997</c:v>
                </c:pt>
                <c:pt idx="50">
                  <c:v>21.22</c:v>
                </c:pt>
                <c:pt idx="51">
                  <c:v>12.81</c:v>
                </c:pt>
                <c:pt idx="53">
                  <c:v>6.04</c:v>
                </c:pt>
                <c:pt idx="54">
                  <c:v>6.97</c:v>
                </c:pt>
                <c:pt idx="55">
                  <c:v>25.74</c:v>
                </c:pt>
                <c:pt idx="56">
                  <c:v>10.83</c:v>
                </c:pt>
                <c:pt idx="57">
                  <c:v>20.61</c:v>
                </c:pt>
                <c:pt idx="58">
                  <c:v>6.04</c:v>
                </c:pt>
                <c:pt idx="59">
                  <c:v>9.57</c:v>
                </c:pt>
                <c:pt idx="60">
                  <c:v>18.37</c:v>
                </c:pt>
                <c:pt idx="61">
                  <c:v>7.98</c:v>
                </c:pt>
                <c:pt idx="62">
                  <c:v>20.61</c:v>
                </c:pt>
                <c:pt idx="63">
                  <c:v>5.3</c:v>
                </c:pt>
                <c:pt idx="64">
                  <c:v>5.3</c:v>
                </c:pt>
                <c:pt idx="65">
                  <c:v>18.28</c:v>
                </c:pt>
                <c:pt idx="66">
                  <c:v>10.23</c:v>
                </c:pt>
                <c:pt idx="67">
                  <c:v>8.0299999999999994</c:v>
                </c:pt>
                <c:pt idx="68">
                  <c:v>7.98</c:v>
                </c:pt>
                <c:pt idx="69">
                  <c:v>24.77</c:v>
                </c:pt>
                <c:pt idx="70">
                  <c:v>24.77</c:v>
                </c:pt>
                <c:pt idx="71">
                  <c:v>18.37</c:v>
                </c:pt>
                <c:pt idx="72">
                  <c:v>8.0299999999999994</c:v>
                </c:pt>
                <c:pt idx="73">
                  <c:v>5.61</c:v>
                </c:pt>
                <c:pt idx="74">
                  <c:v>5.61</c:v>
                </c:pt>
                <c:pt idx="75">
                  <c:v>14.17</c:v>
                </c:pt>
                <c:pt idx="76">
                  <c:v>3.68</c:v>
                </c:pt>
                <c:pt idx="77">
                  <c:v>3.68</c:v>
                </c:pt>
              </c:numCache>
            </c:numRef>
          </c:xVal>
          <c:yVal>
            <c:numRef>
              <c:f>open_closed_rates3!$F$55:$F$132</c:f>
              <c:numCache>
                <c:formatCode>General</c:formatCode>
                <c:ptCount val="78"/>
                <c:pt idx="0">
                  <c:v>1.397550056</c:v>
                </c:pt>
                <c:pt idx="1">
                  <c:v>1.3923770820000001</c:v>
                </c:pt>
                <c:pt idx="2">
                  <c:v>1.0651132940000001</c:v>
                </c:pt>
                <c:pt idx="3">
                  <c:v>1.0651132940000001</c:v>
                </c:pt>
                <c:pt idx="4">
                  <c:v>0.89151061899999995</c:v>
                </c:pt>
                <c:pt idx="5">
                  <c:v>0.86326052399999997</c:v>
                </c:pt>
                <c:pt idx="6">
                  <c:v>0.86326052399999997</c:v>
                </c:pt>
                <c:pt idx="7">
                  <c:v>0.86289875900000002</c:v>
                </c:pt>
                <c:pt idx="8">
                  <c:v>0.86242154699999996</c:v>
                </c:pt>
                <c:pt idx="9">
                  <c:v>0.85389945199999995</c:v>
                </c:pt>
                <c:pt idx="10">
                  <c:v>0.85385591500000002</c:v>
                </c:pt>
                <c:pt idx="11">
                  <c:v>0.85375682900000005</c:v>
                </c:pt>
                <c:pt idx="12">
                  <c:v>0.85375682900000005</c:v>
                </c:pt>
                <c:pt idx="13">
                  <c:v>0.85295720900000005</c:v>
                </c:pt>
                <c:pt idx="14">
                  <c:v>0.83643846799999999</c:v>
                </c:pt>
                <c:pt idx="15">
                  <c:v>0.83614097600000004</c:v>
                </c:pt>
                <c:pt idx="16">
                  <c:v>0.83614097600000004</c:v>
                </c:pt>
                <c:pt idx="17">
                  <c:v>0.83614097600000004</c:v>
                </c:pt>
                <c:pt idx="18">
                  <c:v>0.82932144200000002</c:v>
                </c:pt>
                <c:pt idx="19">
                  <c:v>0.82932144200000002</c:v>
                </c:pt>
                <c:pt idx="20">
                  <c:v>0.82679133199999999</c:v>
                </c:pt>
                <c:pt idx="21">
                  <c:v>0.58701605300000004</c:v>
                </c:pt>
                <c:pt idx="22">
                  <c:v>0.58701605300000004</c:v>
                </c:pt>
                <c:pt idx="23">
                  <c:v>0.45595138000000002</c:v>
                </c:pt>
                <c:pt idx="24">
                  <c:v>0.25852230100000001</c:v>
                </c:pt>
                <c:pt idx="25">
                  <c:v>0.25736958399999998</c:v>
                </c:pt>
                <c:pt idx="26">
                  <c:v>0.17188423</c:v>
                </c:pt>
                <c:pt idx="27">
                  <c:v>0.17167158199999999</c:v>
                </c:pt>
                <c:pt idx="28">
                  <c:v>0.16767206500000001</c:v>
                </c:pt>
                <c:pt idx="29">
                  <c:v>0.16571745500000001</c:v>
                </c:pt>
                <c:pt idx="30">
                  <c:v>0.16433567700000001</c:v>
                </c:pt>
                <c:pt idx="31">
                  <c:v>0.140741898</c:v>
                </c:pt>
                <c:pt idx="32">
                  <c:v>0.14032266099999999</c:v>
                </c:pt>
                <c:pt idx="33">
                  <c:v>0.132717065</c:v>
                </c:pt>
                <c:pt idx="34">
                  <c:v>0.121596629</c:v>
                </c:pt>
                <c:pt idx="35">
                  <c:v>0.116123245</c:v>
                </c:pt>
                <c:pt idx="36">
                  <c:v>0.11388432800000001</c:v>
                </c:pt>
                <c:pt idx="37">
                  <c:v>0.108300462</c:v>
                </c:pt>
                <c:pt idx="38">
                  <c:v>0.107861385</c:v>
                </c:pt>
                <c:pt idx="39">
                  <c:v>0.102507737</c:v>
                </c:pt>
                <c:pt idx="40">
                  <c:v>0.100454433</c:v>
                </c:pt>
                <c:pt idx="41">
                  <c:v>0.10011084100000001</c:v>
                </c:pt>
                <c:pt idx="42">
                  <c:v>9.8090076999999998E-2</c:v>
                </c:pt>
                <c:pt idx="43">
                  <c:v>9.6571145999999997E-2</c:v>
                </c:pt>
                <c:pt idx="44">
                  <c:v>9.6337854000000001E-2</c:v>
                </c:pt>
                <c:pt idx="45">
                  <c:v>9.5175012000000003E-2</c:v>
                </c:pt>
                <c:pt idx="46">
                  <c:v>9.4132726E-2</c:v>
                </c:pt>
                <c:pt idx="47">
                  <c:v>9.0413064000000001E-2</c:v>
                </c:pt>
                <c:pt idx="48">
                  <c:v>8.9308650000000003E-2</c:v>
                </c:pt>
                <c:pt idx="49">
                  <c:v>8.7991564999999994E-2</c:v>
                </c:pt>
                <c:pt idx="50">
                  <c:v>8.1000855999999996E-2</c:v>
                </c:pt>
                <c:pt idx="51">
                  <c:v>8.0290291999999999E-2</c:v>
                </c:pt>
                <c:pt idx="52">
                  <c:v>8.0094667999999994E-2</c:v>
                </c:pt>
                <c:pt idx="53">
                  <c:v>8.0055509999999996E-2</c:v>
                </c:pt>
                <c:pt idx="54">
                  <c:v>7.9797525999999994E-2</c:v>
                </c:pt>
                <c:pt idx="55">
                  <c:v>7.9644745000000003E-2</c:v>
                </c:pt>
                <c:pt idx="56">
                  <c:v>7.939599E-2</c:v>
                </c:pt>
                <c:pt idx="57">
                  <c:v>7.9092698000000003E-2</c:v>
                </c:pt>
                <c:pt idx="58">
                  <c:v>7.9016562999999998E-2</c:v>
                </c:pt>
                <c:pt idx="59">
                  <c:v>7.8835657000000003E-2</c:v>
                </c:pt>
                <c:pt idx="60">
                  <c:v>7.8702808999999999E-2</c:v>
                </c:pt>
                <c:pt idx="61">
                  <c:v>7.8472509999999995E-2</c:v>
                </c:pt>
                <c:pt idx="62">
                  <c:v>7.8417864000000004E-2</c:v>
                </c:pt>
                <c:pt idx="63">
                  <c:v>7.8384776000000003E-2</c:v>
                </c:pt>
                <c:pt idx="64">
                  <c:v>7.8309435999999996E-2</c:v>
                </c:pt>
                <c:pt idx="65">
                  <c:v>7.8141448000000002E-2</c:v>
                </c:pt>
                <c:pt idx="66">
                  <c:v>7.8027975999999999E-2</c:v>
                </c:pt>
                <c:pt idx="67">
                  <c:v>7.7940539000000003E-2</c:v>
                </c:pt>
                <c:pt idx="68">
                  <c:v>7.7858291999999996E-2</c:v>
                </c:pt>
                <c:pt idx="69">
                  <c:v>7.7692391999999999E-2</c:v>
                </c:pt>
                <c:pt idx="70">
                  <c:v>7.7657591999999998E-2</c:v>
                </c:pt>
                <c:pt idx="71">
                  <c:v>7.7522045999999997E-2</c:v>
                </c:pt>
                <c:pt idx="72">
                  <c:v>7.7467377000000004E-2</c:v>
                </c:pt>
                <c:pt idx="73">
                  <c:v>7.7347398999999997E-2</c:v>
                </c:pt>
                <c:pt idx="74">
                  <c:v>7.7269783999999994E-2</c:v>
                </c:pt>
                <c:pt idx="75">
                  <c:v>7.7233076999999997E-2</c:v>
                </c:pt>
                <c:pt idx="76">
                  <c:v>7.6969789999999996E-2</c:v>
                </c:pt>
                <c:pt idx="77">
                  <c:v>7.6680477999999996E-2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314112"/>
        <c:axId val="76316032"/>
      </c:scatterChart>
      <c:valAx>
        <c:axId val="76314112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AU" sz="1600" dirty="0"/>
                  <a:t>age of </a:t>
                </a:r>
                <a:r>
                  <a:rPr lang="en-AU" sz="1600" dirty="0" smtClean="0"/>
                  <a:t>node</a:t>
                </a:r>
                <a:endParaRPr lang="en-AU" sz="1600" dirty="0"/>
              </a:p>
            </c:rich>
          </c:tx>
          <c:layout>
            <c:manualLayout>
              <c:xMode val="edge"/>
              <c:yMode val="edge"/>
              <c:x val="0.43345944004048398"/>
              <c:y val="0.8691597260119712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6316032"/>
        <c:crossesAt val="1.0000000000000002E-2"/>
        <c:crossBetween val="midCat"/>
      </c:valAx>
      <c:valAx>
        <c:axId val="76316032"/>
        <c:scaling>
          <c:logBase val="10"/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AU" sz="1600" baseline="0" dirty="0" smtClean="0"/>
                  <a:t>rate of niche shift</a:t>
                </a:r>
                <a:endParaRPr lang="en-AU" sz="1600" dirty="0"/>
              </a:p>
            </c:rich>
          </c:tx>
          <c:layout>
            <c:manualLayout>
              <c:xMode val="edge"/>
              <c:yMode val="edge"/>
              <c:x val="1.757105786159446E-2"/>
              <c:y val="0.2844956153736596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6314112"/>
        <c:crossesAt val="0.1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western</a:t>
            </a:r>
            <a:r>
              <a:rPr lang="en-US" baseline="0" dirty="0" smtClean="0"/>
              <a:t> Australia</a:t>
            </a:r>
            <a:endParaRPr lang="en-US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3515824750405356"/>
          <c:y val="0.13276275954367089"/>
          <c:w val="0.80760575775414245"/>
          <c:h val="0.69514284105575908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0000"/>
              </a:solidFill>
            </c:spPr>
          </c:marker>
          <c:trendline>
            <c:trendlineType val="power"/>
            <c:dispRSqr val="1"/>
            <c:dispEq val="1"/>
            <c:trendlineLbl>
              <c:layout>
                <c:manualLayout>
                  <c:x val="-6.5149311968719953E-2"/>
                  <c:y val="7.9936519562961605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 dirty="0" smtClean="0"/>
                      <a:t>r² </a:t>
                    </a:r>
                    <a:r>
                      <a:rPr lang="en-US" baseline="0" dirty="0"/>
                      <a:t>= 0.5199</a:t>
                    </a:r>
                    <a:endParaRPr lang="en-US" dirty="0"/>
                  </a:p>
                </c:rich>
              </c:tx>
              <c:numFmt formatCode="General" sourceLinked="0"/>
            </c:trendlineLbl>
          </c:trendline>
          <c:xVal>
            <c:numRef>
              <c:f>open_closed_rates3!$C$55:$C$132</c:f>
              <c:numCache>
                <c:formatCode>General</c:formatCode>
                <c:ptCount val="78"/>
                <c:pt idx="0">
                  <c:v>0.16</c:v>
                </c:pt>
                <c:pt idx="1">
                  <c:v>0.16</c:v>
                </c:pt>
                <c:pt idx="2">
                  <c:v>0.17</c:v>
                </c:pt>
                <c:pt idx="3">
                  <c:v>0.17</c:v>
                </c:pt>
                <c:pt idx="4">
                  <c:v>7.04</c:v>
                </c:pt>
                <c:pt idx="5">
                  <c:v>2.12</c:v>
                </c:pt>
                <c:pt idx="6">
                  <c:v>2.12</c:v>
                </c:pt>
                <c:pt idx="7">
                  <c:v>3.25</c:v>
                </c:pt>
                <c:pt idx="8">
                  <c:v>2.2999999999999998</c:v>
                </c:pt>
                <c:pt idx="9">
                  <c:v>1.94</c:v>
                </c:pt>
                <c:pt idx="10">
                  <c:v>7.06</c:v>
                </c:pt>
                <c:pt idx="11">
                  <c:v>1.7</c:v>
                </c:pt>
                <c:pt idx="12">
                  <c:v>2.75</c:v>
                </c:pt>
                <c:pt idx="13">
                  <c:v>1.7</c:v>
                </c:pt>
                <c:pt idx="14">
                  <c:v>3.99</c:v>
                </c:pt>
                <c:pt idx="15">
                  <c:v>0.26</c:v>
                </c:pt>
                <c:pt idx="16">
                  <c:v>0.26</c:v>
                </c:pt>
                <c:pt idx="17">
                  <c:v>1.53</c:v>
                </c:pt>
                <c:pt idx="18">
                  <c:v>0.26</c:v>
                </c:pt>
                <c:pt idx="19">
                  <c:v>0.26</c:v>
                </c:pt>
                <c:pt idx="20">
                  <c:v>4.05</c:v>
                </c:pt>
                <c:pt idx="21">
                  <c:v>0.16</c:v>
                </c:pt>
                <c:pt idx="22">
                  <c:v>0.16</c:v>
                </c:pt>
                <c:pt idx="23">
                  <c:v>7.57</c:v>
                </c:pt>
                <c:pt idx="24">
                  <c:v>0.45</c:v>
                </c:pt>
                <c:pt idx="25">
                  <c:v>0.45</c:v>
                </c:pt>
                <c:pt idx="26">
                  <c:v>7.22</c:v>
                </c:pt>
                <c:pt idx="27">
                  <c:v>7.22</c:v>
                </c:pt>
                <c:pt idx="28">
                  <c:v>0.85</c:v>
                </c:pt>
                <c:pt idx="29">
                  <c:v>0.85</c:v>
                </c:pt>
                <c:pt idx="30">
                  <c:v>3.29</c:v>
                </c:pt>
                <c:pt idx="31">
                  <c:v>20.69</c:v>
                </c:pt>
                <c:pt idx="33">
                  <c:v>5.68</c:v>
                </c:pt>
                <c:pt idx="34">
                  <c:v>8.31</c:v>
                </c:pt>
                <c:pt idx="35">
                  <c:v>8.6300000000000008</c:v>
                </c:pt>
                <c:pt idx="36">
                  <c:v>8.6300000000000008</c:v>
                </c:pt>
                <c:pt idx="37">
                  <c:v>5.0199999999999996</c:v>
                </c:pt>
                <c:pt idx="38">
                  <c:v>6.89</c:v>
                </c:pt>
                <c:pt idx="39">
                  <c:v>21.2</c:v>
                </c:pt>
                <c:pt idx="40">
                  <c:v>21.2</c:v>
                </c:pt>
                <c:pt idx="41">
                  <c:v>2.37</c:v>
                </c:pt>
                <c:pt idx="42">
                  <c:v>2.37</c:v>
                </c:pt>
                <c:pt idx="43">
                  <c:v>2.89</c:v>
                </c:pt>
                <c:pt idx="44">
                  <c:v>2.89</c:v>
                </c:pt>
                <c:pt idx="45">
                  <c:v>21.3</c:v>
                </c:pt>
                <c:pt idx="46">
                  <c:v>21.3</c:v>
                </c:pt>
                <c:pt idx="47">
                  <c:v>14.54</c:v>
                </c:pt>
                <c:pt idx="48">
                  <c:v>43.23</c:v>
                </c:pt>
                <c:pt idx="49">
                  <c:v>32.869999999999997</c:v>
                </c:pt>
                <c:pt idx="50">
                  <c:v>21.22</c:v>
                </c:pt>
                <c:pt idx="51">
                  <c:v>12.81</c:v>
                </c:pt>
                <c:pt idx="53">
                  <c:v>6.04</c:v>
                </c:pt>
                <c:pt idx="54">
                  <c:v>6.97</c:v>
                </c:pt>
                <c:pt idx="55">
                  <c:v>25.74</c:v>
                </c:pt>
                <c:pt idx="56">
                  <c:v>10.83</c:v>
                </c:pt>
                <c:pt idx="57">
                  <c:v>20.61</c:v>
                </c:pt>
                <c:pt idx="58">
                  <c:v>6.04</c:v>
                </c:pt>
                <c:pt idx="59">
                  <c:v>9.57</c:v>
                </c:pt>
                <c:pt idx="60">
                  <c:v>18.37</c:v>
                </c:pt>
                <c:pt idx="61">
                  <c:v>7.98</c:v>
                </c:pt>
                <c:pt idx="62">
                  <c:v>20.61</c:v>
                </c:pt>
                <c:pt idx="63">
                  <c:v>5.3</c:v>
                </c:pt>
                <c:pt idx="64">
                  <c:v>5.3</c:v>
                </c:pt>
                <c:pt idx="65">
                  <c:v>18.28</c:v>
                </c:pt>
                <c:pt idx="66">
                  <c:v>10.23</c:v>
                </c:pt>
                <c:pt idx="67">
                  <c:v>8.0299999999999994</c:v>
                </c:pt>
                <c:pt idx="68">
                  <c:v>7.98</c:v>
                </c:pt>
                <c:pt idx="69">
                  <c:v>24.77</c:v>
                </c:pt>
                <c:pt idx="70">
                  <c:v>24.77</c:v>
                </c:pt>
                <c:pt idx="71">
                  <c:v>18.37</c:v>
                </c:pt>
                <c:pt idx="72">
                  <c:v>8.0299999999999994</c:v>
                </c:pt>
                <c:pt idx="73">
                  <c:v>5.61</c:v>
                </c:pt>
                <c:pt idx="74">
                  <c:v>5.61</c:v>
                </c:pt>
                <c:pt idx="75">
                  <c:v>14.17</c:v>
                </c:pt>
                <c:pt idx="76">
                  <c:v>3.68</c:v>
                </c:pt>
                <c:pt idx="77">
                  <c:v>3.68</c:v>
                </c:pt>
              </c:numCache>
            </c:numRef>
          </c:xVal>
          <c:yVal>
            <c:numRef>
              <c:f>open_closed_rates3!$F$55:$F$132</c:f>
              <c:numCache>
                <c:formatCode>General</c:formatCode>
                <c:ptCount val="78"/>
                <c:pt idx="0">
                  <c:v>1.397550056</c:v>
                </c:pt>
                <c:pt idx="1">
                  <c:v>1.3923770820000001</c:v>
                </c:pt>
                <c:pt idx="2">
                  <c:v>1.0651132940000001</c:v>
                </c:pt>
                <c:pt idx="3">
                  <c:v>1.0651132940000001</c:v>
                </c:pt>
                <c:pt idx="4">
                  <c:v>0.89151061899999995</c:v>
                </c:pt>
                <c:pt idx="5">
                  <c:v>0.86326052399999997</c:v>
                </c:pt>
                <c:pt idx="6">
                  <c:v>0.86326052399999997</c:v>
                </c:pt>
                <c:pt idx="7">
                  <c:v>0.86289875900000002</c:v>
                </c:pt>
                <c:pt idx="8">
                  <c:v>0.86242154699999996</c:v>
                </c:pt>
                <c:pt idx="9">
                  <c:v>0.85389945199999995</c:v>
                </c:pt>
                <c:pt idx="10">
                  <c:v>0.85385591500000002</c:v>
                </c:pt>
                <c:pt idx="11">
                  <c:v>0.85375682900000005</c:v>
                </c:pt>
                <c:pt idx="12">
                  <c:v>0.85375682900000005</c:v>
                </c:pt>
                <c:pt idx="13">
                  <c:v>0.85295720900000005</c:v>
                </c:pt>
                <c:pt idx="14">
                  <c:v>0.83643846799999999</c:v>
                </c:pt>
                <c:pt idx="15">
                  <c:v>0.83614097600000004</c:v>
                </c:pt>
                <c:pt idx="16">
                  <c:v>0.83614097600000004</c:v>
                </c:pt>
                <c:pt idx="17">
                  <c:v>0.83614097600000004</c:v>
                </c:pt>
                <c:pt idx="18">
                  <c:v>0.82932144200000002</c:v>
                </c:pt>
                <c:pt idx="19">
                  <c:v>0.82932144200000002</c:v>
                </c:pt>
                <c:pt idx="20">
                  <c:v>0.82679133199999999</c:v>
                </c:pt>
                <c:pt idx="21">
                  <c:v>0.58701605300000004</c:v>
                </c:pt>
                <c:pt idx="22">
                  <c:v>0.58701605300000004</c:v>
                </c:pt>
                <c:pt idx="23">
                  <c:v>0.45595138000000002</c:v>
                </c:pt>
                <c:pt idx="24">
                  <c:v>0.25852230100000001</c:v>
                </c:pt>
                <c:pt idx="25">
                  <c:v>0.25736958399999998</c:v>
                </c:pt>
                <c:pt idx="26">
                  <c:v>0.17188423</c:v>
                </c:pt>
                <c:pt idx="27">
                  <c:v>0.17167158199999999</c:v>
                </c:pt>
                <c:pt idx="28">
                  <c:v>0.16767206500000001</c:v>
                </c:pt>
                <c:pt idx="29">
                  <c:v>0.16571745500000001</c:v>
                </c:pt>
                <c:pt idx="30">
                  <c:v>0.16433567700000001</c:v>
                </c:pt>
                <c:pt idx="31">
                  <c:v>0.140741898</c:v>
                </c:pt>
                <c:pt idx="32">
                  <c:v>0.14032266099999999</c:v>
                </c:pt>
                <c:pt idx="33">
                  <c:v>0.132717065</c:v>
                </c:pt>
                <c:pt idx="34">
                  <c:v>0.121596629</c:v>
                </c:pt>
                <c:pt idx="35">
                  <c:v>0.116123245</c:v>
                </c:pt>
                <c:pt idx="36">
                  <c:v>0.11388432800000001</c:v>
                </c:pt>
                <c:pt idx="37">
                  <c:v>0.108300462</c:v>
                </c:pt>
                <c:pt idx="38">
                  <c:v>0.107861385</c:v>
                </c:pt>
                <c:pt idx="39">
                  <c:v>0.102507737</c:v>
                </c:pt>
                <c:pt idx="40">
                  <c:v>0.100454433</c:v>
                </c:pt>
                <c:pt idx="41">
                  <c:v>0.10011084100000001</c:v>
                </c:pt>
                <c:pt idx="42">
                  <c:v>9.8090076999999998E-2</c:v>
                </c:pt>
                <c:pt idx="43">
                  <c:v>9.6571145999999997E-2</c:v>
                </c:pt>
                <c:pt idx="44">
                  <c:v>9.6337854000000001E-2</c:v>
                </c:pt>
                <c:pt idx="45">
                  <c:v>9.5175012000000003E-2</c:v>
                </c:pt>
                <c:pt idx="46">
                  <c:v>9.4132726E-2</c:v>
                </c:pt>
                <c:pt idx="47">
                  <c:v>9.0413064000000001E-2</c:v>
                </c:pt>
                <c:pt idx="48">
                  <c:v>8.9308650000000003E-2</c:v>
                </c:pt>
                <c:pt idx="49">
                  <c:v>8.7991564999999994E-2</c:v>
                </c:pt>
                <c:pt idx="50">
                  <c:v>8.1000855999999996E-2</c:v>
                </c:pt>
                <c:pt idx="51">
                  <c:v>8.0290291999999999E-2</c:v>
                </c:pt>
                <c:pt idx="52">
                  <c:v>8.0094667999999994E-2</c:v>
                </c:pt>
                <c:pt idx="53">
                  <c:v>8.0055509999999996E-2</c:v>
                </c:pt>
                <c:pt idx="54">
                  <c:v>7.9797525999999994E-2</c:v>
                </c:pt>
                <c:pt idx="55">
                  <c:v>7.9644745000000003E-2</c:v>
                </c:pt>
                <c:pt idx="56">
                  <c:v>7.939599E-2</c:v>
                </c:pt>
                <c:pt idx="57">
                  <c:v>7.9092698000000003E-2</c:v>
                </c:pt>
                <c:pt idx="58">
                  <c:v>7.9016562999999998E-2</c:v>
                </c:pt>
                <c:pt idx="59">
                  <c:v>7.8835657000000003E-2</c:v>
                </c:pt>
                <c:pt idx="60">
                  <c:v>7.8702808999999999E-2</c:v>
                </c:pt>
                <c:pt idx="61">
                  <c:v>7.8472509999999995E-2</c:v>
                </c:pt>
                <c:pt idx="62">
                  <c:v>7.8417864000000004E-2</c:v>
                </c:pt>
                <c:pt idx="63">
                  <c:v>7.8384776000000003E-2</c:v>
                </c:pt>
                <c:pt idx="64">
                  <c:v>7.8309435999999996E-2</c:v>
                </c:pt>
                <c:pt idx="65">
                  <c:v>7.8141448000000002E-2</c:v>
                </c:pt>
                <c:pt idx="66">
                  <c:v>7.8027975999999999E-2</c:v>
                </c:pt>
                <c:pt idx="67">
                  <c:v>7.7940539000000003E-2</c:v>
                </c:pt>
                <c:pt idx="68">
                  <c:v>7.7858291999999996E-2</c:v>
                </c:pt>
                <c:pt idx="69">
                  <c:v>7.7692391999999999E-2</c:v>
                </c:pt>
                <c:pt idx="70">
                  <c:v>7.7657591999999998E-2</c:v>
                </c:pt>
                <c:pt idx="71">
                  <c:v>7.7522045999999997E-2</c:v>
                </c:pt>
                <c:pt idx="72">
                  <c:v>7.7467377000000004E-2</c:v>
                </c:pt>
                <c:pt idx="73">
                  <c:v>7.7347398999999997E-2</c:v>
                </c:pt>
                <c:pt idx="74">
                  <c:v>7.7269783999999994E-2</c:v>
                </c:pt>
                <c:pt idx="75">
                  <c:v>7.7233076999999997E-2</c:v>
                </c:pt>
                <c:pt idx="76">
                  <c:v>7.6969789999999996E-2</c:v>
                </c:pt>
                <c:pt idx="77">
                  <c:v>7.6680477999999996E-2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073408"/>
        <c:axId val="130446080"/>
      </c:scatterChart>
      <c:valAx>
        <c:axId val="119073408"/>
        <c:scaling>
          <c:logBase val="10"/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AU" sz="1600" dirty="0"/>
                  <a:t>age of </a:t>
                </a:r>
                <a:r>
                  <a:rPr lang="en-AU" sz="1600" dirty="0" smtClean="0"/>
                  <a:t>node</a:t>
                </a:r>
                <a:endParaRPr lang="en-AU" sz="1600" dirty="0"/>
              </a:p>
            </c:rich>
          </c:tx>
          <c:layout>
            <c:manualLayout>
              <c:xMode val="edge"/>
              <c:yMode val="edge"/>
              <c:x val="0.43345944004048398"/>
              <c:y val="0.8691597260119712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0446080"/>
        <c:crossesAt val="1.0000000000000002E-2"/>
        <c:crossBetween val="midCat"/>
      </c:valAx>
      <c:valAx>
        <c:axId val="130446080"/>
        <c:scaling>
          <c:logBase val="10"/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AU" sz="1600" baseline="0" dirty="0" smtClean="0"/>
                  <a:t>rate of niche shift</a:t>
                </a:r>
                <a:endParaRPr lang="en-AU" sz="1600" dirty="0"/>
              </a:p>
            </c:rich>
          </c:tx>
          <c:layout>
            <c:manualLayout>
              <c:xMode val="edge"/>
              <c:yMode val="edge"/>
              <c:x val="1.757105786159446E-2"/>
              <c:y val="0.2844956153736596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9073408"/>
        <c:crossesAt val="0.1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BD7-9466-45E3-9DA9-A450B0637681}" type="datetimeFigureOut">
              <a:rPr lang="en-AU" smtClean="0"/>
              <a:t>16/11/2015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8DBE-5C83-4E1E-970B-37C3813736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7253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BD7-9466-45E3-9DA9-A450B0637681}" type="datetimeFigureOut">
              <a:rPr lang="en-AU" smtClean="0"/>
              <a:t>16/11/2015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8DBE-5C83-4E1E-970B-37C3813736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4257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BD7-9466-45E3-9DA9-A450B0637681}" type="datetimeFigureOut">
              <a:rPr lang="en-AU" smtClean="0"/>
              <a:t>16/11/2015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8DBE-5C83-4E1E-970B-37C3813736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182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BD7-9466-45E3-9DA9-A450B0637681}" type="datetimeFigureOut">
              <a:rPr lang="en-AU" smtClean="0"/>
              <a:t>16/11/2015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8DBE-5C83-4E1E-970B-37C3813736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000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BD7-9466-45E3-9DA9-A450B0637681}" type="datetimeFigureOut">
              <a:rPr lang="en-AU" smtClean="0"/>
              <a:t>16/11/2015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8DBE-5C83-4E1E-970B-37C3813736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3851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BD7-9466-45E3-9DA9-A450B0637681}" type="datetimeFigureOut">
              <a:rPr lang="en-AU" smtClean="0"/>
              <a:t>16/11/2015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8DBE-5C83-4E1E-970B-37C3813736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7596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BD7-9466-45E3-9DA9-A450B0637681}" type="datetimeFigureOut">
              <a:rPr lang="en-AU" smtClean="0"/>
              <a:t>16/11/2015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8DBE-5C83-4E1E-970B-37C3813736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844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BD7-9466-45E3-9DA9-A450B0637681}" type="datetimeFigureOut">
              <a:rPr lang="en-AU" smtClean="0"/>
              <a:t>16/11/2015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8DBE-5C83-4E1E-970B-37C3813736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6828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BD7-9466-45E3-9DA9-A450B0637681}" type="datetimeFigureOut">
              <a:rPr lang="en-AU" smtClean="0"/>
              <a:t>16/11/2015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8DBE-5C83-4E1E-970B-37C3813736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7695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BD7-9466-45E3-9DA9-A450B0637681}" type="datetimeFigureOut">
              <a:rPr lang="en-AU" smtClean="0"/>
              <a:t>16/11/2015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8DBE-5C83-4E1E-970B-37C3813736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9229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BD7-9466-45E3-9DA9-A450B0637681}" type="datetimeFigureOut">
              <a:rPr lang="en-AU" smtClean="0"/>
              <a:t>16/11/2015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78DBE-5C83-4E1E-970B-37C3813736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9893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C4BD7-9466-45E3-9DA9-A450B0637681}" type="datetimeFigureOut">
              <a:rPr lang="en-AU" smtClean="0"/>
              <a:t>16/11/2015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78DBE-5C83-4E1E-970B-37C3813736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424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944" y="539369"/>
            <a:ext cx="7772400" cy="1470025"/>
          </a:xfrm>
        </p:spPr>
        <p:txBody>
          <a:bodyPr/>
          <a:lstStyle/>
          <a:p>
            <a:r>
              <a:rPr lang="en-AU" i="1" dirty="0" smtClean="0"/>
              <a:t>ONE</a:t>
            </a:r>
            <a:r>
              <a:rPr lang="en-AU" dirty="0" smtClean="0"/>
              <a:t> thing I wish I knew</a:t>
            </a:r>
            <a:endParaRPr lang="en-AU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160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it’s an artefact of the model</a:t>
            </a:r>
            <a:endParaRPr lang="en-AU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8917592"/>
              </p:ext>
            </p:extLst>
          </p:nvPr>
        </p:nvGraphicFramePr>
        <p:xfrm>
          <a:off x="987552" y="1152144"/>
          <a:ext cx="5925312" cy="393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914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it’s an artefact of the model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5376672"/>
            <a:ext cx="8229600" cy="1160971"/>
          </a:xfrm>
        </p:spPr>
        <p:txBody>
          <a:bodyPr>
            <a:normAutofit fontScale="70000" lnSpcReduction="20000"/>
          </a:bodyPr>
          <a:lstStyle/>
          <a:p>
            <a:r>
              <a:rPr lang="en-AU" dirty="0" smtClean="0"/>
              <a:t>But it’s </a:t>
            </a:r>
            <a:r>
              <a:rPr lang="en-AU" dirty="0" smtClean="0"/>
              <a:t>worse</a:t>
            </a:r>
          </a:p>
          <a:p>
            <a:pPr lvl="1"/>
            <a:r>
              <a:rPr lang="en-AU" dirty="0" smtClean="0"/>
              <a:t>even though the absolute values of rates of changes </a:t>
            </a:r>
            <a:r>
              <a:rPr lang="en-AU" dirty="0"/>
              <a:t>in morphology and climate </a:t>
            </a:r>
            <a:r>
              <a:rPr lang="en-AU" dirty="0" smtClean="0"/>
              <a:t>are correlated, the directions are random</a:t>
            </a:r>
            <a:endParaRPr lang="en-AU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6556389"/>
              </p:ext>
            </p:extLst>
          </p:nvPr>
        </p:nvGraphicFramePr>
        <p:xfrm>
          <a:off x="987552" y="1152144"/>
          <a:ext cx="5925312" cy="393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698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something wrong with the model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assumption set?</a:t>
            </a:r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47922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5210"/>
          </a:xfrm>
        </p:spPr>
        <p:txBody>
          <a:bodyPr/>
          <a:lstStyle/>
          <a:p>
            <a:r>
              <a:rPr lang="en-AU" dirty="0" smtClean="0"/>
              <a:t>Extinction and direction...</a:t>
            </a:r>
            <a:endParaRPr lang="en-A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" y="1268887"/>
            <a:ext cx="1761844" cy="176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883" y="1268887"/>
            <a:ext cx="1761844" cy="176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3" y="3080611"/>
            <a:ext cx="1650009" cy="165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47" y="3080613"/>
            <a:ext cx="1761842" cy="176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287" y="1268887"/>
            <a:ext cx="1761844" cy="176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943" y="3080612"/>
            <a:ext cx="1761844" cy="176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488" y="1263101"/>
            <a:ext cx="1761842" cy="176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794" y="3074824"/>
            <a:ext cx="1761844" cy="176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62" y="4930213"/>
            <a:ext cx="1671480" cy="167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78" y="4930213"/>
            <a:ext cx="1664768" cy="166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471" y="4912559"/>
            <a:ext cx="1682421" cy="168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794" y="4908493"/>
            <a:ext cx="1693199" cy="169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93520" y="5166323"/>
            <a:ext cx="1797821" cy="119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819" y="1268887"/>
            <a:ext cx="1761844" cy="176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819" y="3075721"/>
            <a:ext cx="1761844" cy="176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343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Stomata – size is important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9" r="33787"/>
          <a:stretch/>
        </p:blipFill>
        <p:spPr>
          <a:xfrm>
            <a:off x="192235" y="1911096"/>
            <a:ext cx="3995717" cy="372129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6" t="21" r="21547"/>
          <a:stretch/>
        </p:blipFill>
        <p:spPr>
          <a:xfrm>
            <a:off x="4727448" y="1947672"/>
            <a:ext cx="3986784" cy="373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4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3" y="2014568"/>
            <a:ext cx="7907425" cy="3764439"/>
          </a:xfrm>
        </p:spPr>
      </p:pic>
    </p:spTree>
    <p:extLst>
      <p:ext uri="{BB962C8B-B14F-4D97-AF65-F5344CB8AC3E}">
        <p14:creationId xmlns:p14="http://schemas.microsoft.com/office/powerpoint/2010/main" val="69814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But this is all invisible in the phylogeny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7" y="1842356"/>
            <a:ext cx="8831241" cy="4073811"/>
          </a:xfrm>
        </p:spPr>
      </p:pic>
    </p:spTree>
    <p:extLst>
      <p:ext uri="{BB962C8B-B14F-4D97-AF65-F5344CB8AC3E}">
        <p14:creationId xmlns:p14="http://schemas.microsoft.com/office/powerpoint/2010/main" val="679528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314688" cy="6986016"/>
          </a:xfrm>
        </p:spPr>
      </p:pic>
    </p:spTree>
    <p:extLst>
      <p:ext uri="{BB962C8B-B14F-4D97-AF65-F5344CB8AC3E}">
        <p14:creationId xmlns:p14="http://schemas.microsoft.com/office/powerpoint/2010/main" val="2369332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08392" cy="452596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1 </a:t>
            </a:r>
            <a:r>
              <a:rPr lang="en-AU" dirty="0" err="1" smtClean="0"/>
              <a:t>Overparameterisation</a:t>
            </a:r>
            <a:r>
              <a:rPr lang="en-AU" dirty="0" smtClean="0"/>
              <a:t> or poor parameterisation?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380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7" y="1133856"/>
            <a:ext cx="8848966" cy="5522976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3736" y="82296"/>
            <a:ext cx="8759952" cy="1143000"/>
          </a:xfrm>
        </p:spPr>
        <p:txBody>
          <a:bodyPr>
            <a:noAutofit/>
          </a:bodyPr>
          <a:lstStyle/>
          <a:p>
            <a:r>
              <a:rPr lang="en-AU" sz="3200" dirty="0" smtClean="0"/>
              <a:t>Ancestral state reconstruction accuracy (simulation)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140817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039112"/>
            <a:ext cx="7918704" cy="3511296"/>
          </a:xfrm>
        </p:spPr>
        <p:txBody>
          <a:bodyPr>
            <a:noAutofit/>
          </a:bodyPr>
          <a:lstStyle/>
          <a:p>
            <a:pPr algn="l"/>
            <a:r>
              <a:rPr lang="en-AU" dirty="0" smtClean="0">
                <a:solidFill>
                  <a:schemeClr val="tx1"/>
                </a:solidFill>
              </a:rPr>
              <a:t>How can we allow for extinction and non-neutral evolution in using phylogenies?**</a:t>
            </a:r>
          </a:p>
          <a:p>
            <a:pPr algn="l"/>
            <a:endParaRPr lang="en-AU" dirty="0" smtClean="0">
              <a:solidFill>
                <a:schemeClr val="tx1"/>
              </a:solidFill>
            </a:endParaRPr>
          </a:p>
          <a:p>
            <a:pPr algn="l"/>
            <a:endParaRPr lang="en-AU" dirty="0">
              <a:solidFill>
                <a:schemeClr val="tx1"/>
              </a:solidFill>
            </a:endParaRPr>
          </a:p>
          <a:p>
            <a:pPr algn="l"/>
            <a:r>
              <a:rPr lang="en-AU" sz="2800" dirty="0" smtClean="0">
                <a:solidFill>
                  <a:schemeClr val="tx1"/>
                </a:solidFill>
              </a:rPr>
              <a:t>* </a:t>
            </a:r>
            <a:r>
              <a:rPr lang="en-AU" sz="2400" dirty="0" smtClean="0">
                <a:solidFill>
                  <a:schemeClr val="tx1"/>
                </a:solidFill>
              </a:rPr>
              <a:t>ancestral state reconstruction, deriving evolutionary parameters from trees</a:t>
            </a:r>
          </a:p>
          <a:p>
            <a:pPr algn="l"/>
            <a:r>
              <a:rPr lang="en-AU" sz="2800" dirty="0" smtClean="0">
                <a:solidFill>
                  <a:schemeClr val="tx1"/>
                </a:solidFill>
              </a:rPr>
              <a:t>**</a:t>
            </a:r>
            <a:r>
              <a:rPr lang="en-AU" sz="2400" dirty="0" smtClean="0">
                <a:solidFill>
                  <a:schemeClr val="tx1"/>
                </a:solidFill>
              </a:rPr>
              <a:t> answering this might help in constructing phylogenies</a:t>
            </a:r>
            <a:endParaRPr lang="en-A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00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2 </a:t>
            </a:r>
            <a:r>
              <a:rPr lang="en-AU" dirty="0"/>
              <a:t>Regression to the mean and failures to estimate outside the training set?</a:t>
            </a:r>
          </a:p>
        </p:txBody>
      </p:sp>
    </p:spTree>
    <p:extLst>
      <p:ext uri="{BB962C8B-B14F-4D97-AF65-F5344CB8AC3E}">
        <p14:creationId xmlns:p14="http://schemas.microsoft.com/office/powerpoint/2010/main" val="2874476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36" y="274638"/>
            <a:ext cx="8513064" cy="1143000"/>
          </a:xfrm>
        </p:spPr>
        <p:txBody>
          <a:bodyPr>
            <a:noAutofit/>
          </a:bodyPr>
          <a:lstStyle/>
          <a:p>
            <a:r>
              <a:rPr lang="en-AU" sz="3600" dirty="0" smtClean="0"/>
              <a:t>The ancestral state reconstruction shows no trend in spite of directional selection</a:t>
            </a:r>
            <a:endParaRPr lang="en-AU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7" y="1897220"/>
            <a:ext cx="8831241" cy="4073811"/>
          </a:xfrm>
        </p:spPr>
      </p:pic>
    </p:spTree>
    <p:extLst>
      <p:ext uri="{BB962C8B-B14F-4D97-AF65-F5344CB8AC3E}">
        <p14:creationId xmlns:p14="http://schemas.microsoft.com/office/powerpoint/2010/main" val="1658222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3926"/>
            <a:ext cx="8928992" cy="63054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63688" y="620688"/>
            <a:ext cx="6840760" cy="525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4572000" y="188640"/>
            <a:ext cx="4248472" cy="6264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8408" y="220068"/>
            <a:ext cx="2606040" cy="3100920"/>
          </a:xfrm>
        </p:spPr>
        <p:txBody>
          <a:bodyPr/>
          <a:lstStyle/>
          <a:p>
            <a:r>
              <a:rPr lang="en-AU" dirty="0"/>
              <a:t>A</a:t>
            </a:r>
            <a:r>
              <a:rPr lang="en-AU" dirty="0" smtClean="0"/>
              <a:t> cheap simulation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8813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3926"/>
            <a:ext cx="8928992" cy="63054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88024" y="188640"/>
            <a:ext cx="4248472" cy="6264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6095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3926"/>
            <a:ext cx="8928992" cy="630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95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3926"/>
            <a:ext cx="8928992" cy="6305434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773864" y="1800248"/>
            <a:ext cx="864096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73864" y="3982616"/>
            <a:ext cx="423018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798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Problems apply to reconstructing phylogenies as well</a:t>
            </a:r>
            <a:endParaRPr lang="en-AU" dirty="0"/>
          </a:p>
        </p:txBody>
      </p:sp>
      <p:pic>
        <p:nvPicPr>
          <p:cNvPr id="4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1" t="12611" r="6752" b="-97"/>
          <a:stretch/>
        </p:blipFill>
        <p:spPr>
          <a:xfrm>
            <a:off x="1929045" y="1883251"/>
            <a:ext cx="5285910" cy="3959861"/>
          </a:xfrm>
        </p:spPr>
      </p:pic>
    </p:spTree>
    <p:extLst>
      <p:ext uri="{BB962C8B-B14F-4D97-AF65-F5344CB8AC3E}">
        <p14:creationId xmlns:p14="http://schemas.microsoft.com/office/powerpoint/2010/main" val="644419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Incorporate extra information?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Signals of past selection</a:t>
            </a:r>
          </a:p>
          <a:p>
            <a:pPr lvl="1"/>
            <a:r>
              <a:rPr lang="en-AU" dirty="0"/>
              <a:t>fossil traits</a:t>
            </a:r>
          </a:p>
          <a:p>
            <a:pPr lvl="1"/>
            <a:r>
              <a:rPr lang="en-AU" dirty="0"/>
              <a:t>current geographic and environmental </a:t>
            </a:r>
            <a:r>
              <a:rPr lang="en-AU" dirty="0" smtClean="0"/>
              <a:t>ranges</a:t>
            </a:r>
          </a:p>
          <a:p>
            <a:r>
              <a:rPr lang="en-AU" dirty="0" smtClean="0"/>
              <a:t>Signals from functional traits</a:t>
            </a:r>
          </a:p>
          <a:p>
            <a:pPr lvl="1"/>
            <a:r>
              <a:rPr lang="en-AU" dirty="0"/>
              <a:t>Comparative study of different gene trees</a:t>
            </a:r>
          </a:p>
          <a:p>
            <a:pPr lvl="2"/>
            <a:r>
              <a:rPr lang="en-AU" dirty="0" smtClean="0"/>
              <a:t>especially </a:t>
            </a:r>
            <a:r>
              <a:rPr lang="en-AU" dirty="0"/>
              <a:t>specific functional genes (climate etc, known drivers or indicators of directional evolution etc</a:t>
            </a:r>
            <a:r>
              <a:rPr lang="en-AU" dirty="0" smtClean="0"/>
              <a:t>) versus non-coding genes</a:t>
            </a:r>
          </a:p>
        </p:txBody>
      </p:sp>
    </p:spTree>
    <p:extLst>
      <p:ext uri="{BB962C8B-B14F-4D97-AF65-F5344CB8AC3E}">
        <p14:creationId xmlns:p14="http://schemas.microsoft.com/office/powerpoint/2010/main" val="4064787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944" y="631254"/>
            <a:ext cx="1865376" cy="1143000"/>
          </a:xfrm>
        </p:spPr>
        <p:txBody>
          <a:bodyPr>
            <a:normAutofit/>
          </a:bodyPr>
          <a:lstStyle/>
          <a:p>
            <a:r>
              <a:rPr lang="en-AU" dirty="0" smtClean="0"/>
              <a:t>culprit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8630" y="1856232"/>
            <a:ext cx="2208276" cy="294436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148328" y="640080"/>
            <a:ext cx="4629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dirty="0" smtClean="0"/>
              <a:t>innocent bystanders</a:t>
            </a:r>
            <a:endParaRPr lang="en-AU" sz="4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48328" y="1588008"/>
            <a:ext cx="4629912" cy="4428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dirty="0" smtClean="0"/>
              <a:t>Barbara Holland</a:t>
            </a:r>
          </a:p>
          <a:p>
            <a:r>
              <a:rPr lang="en-AU" sz="3600" dirty="0" smtClean="0"/>
              <a:t>Saan Ketelaar-Jones</a:t>
            </a:r>
          </a:p>
          <a:p>
            <a:r>
              <a:rPr lang="en-AU" sz="3600" dirty="0" smtClean="0"/>
              <a:t>Ray Carpenter</a:t>
            </a:r>
          </a:p>
          <a:p>
            <a:r>
              <a:rPr lang="en-AU" sz="3600" dirty="0" smtClean="0"/>
              <a:t>Tim Brodribb</a:t>
            </a:r>
          </a:p>
          <a:p>
            <a:r>
              <a:rPr lang="en-AU" sz="3600" dirty="0" smtClean="0"/>
              <a:t>Bob Hill</a:t>
            </a:r>
          </a:p>
          <a:p>
            <a:r>
              <a:rPr lang="en-AU" sz="3600" dirty="0" smtClean="0"/>
              <a:t>ARC Discovery Grants</a:t>
            </a:r>
          </a:p>
          <a:p>
            <a:r>
              <a:rPr lang="en-AU" sz="3600" dirty="0" smtClean="0"/>
              <a:t>and others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947797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1" t="12611" r="6752" b="-97"/>
          <a:stretch/>
        </p:blipFill>
        <p:spPr>
          <a:xfrm>
            <a:off x="732721" y="1399032"/>
            <a:ext cx="6847655" cy="5129784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Extinction effects...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74163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underlying models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choices...</a:t>
            </a:r>
          </a:p>
          <a:p>
            <a:pPr lvl="1"/>
            <a:r>
              <a:rPr lang="en-AU" dirty="0" smtClean="0"/>
              <a:t>some allow for extinction</a:t>
            </a:r>
          </a:p>
          <a:p>
            <a:pPr lvl="1"/>
            <a:r>
              <a:rPr lang="en-AU" dirty="0"/>
              <a:t>most only permit homogenous processes</a:t>
            </a:r>
          </a:p>
          <a:p>
            <a:pPr lvl="1"/>
            <a:r>
              <a:rPr lang="en-AU" dirty="0" smtClean="0"/>
              <a:t>some allow for directional evolution</a:t>
            </a:r>
          </a:p>
          <a:p>
            <a:pPr lvl="1"/>
            <a:endParaRPr lang="en-AU" dirty="0" smtClean="0"/>
          </a:p>
          <a:p>
            <a:pPr lvl="1"/>
            <a:r>
              <a:rPr lang="en-AU" dirty="0" smtClean="0"/>
              <a:t>do they do the job properly?</a:t>
            </a:r>
          </a:p>
        </p:txBody>
      </p:sp>
    </p:spTree>
    <p:extLst>
      <p:ext uri="{BB962C8B-B14F-4D97-AF65-F5344CB8AC3E}">
        <p14:creationId xmlns:p14="http://schemas.microsoft.com/office/powerpoint/2010/main" val="3604014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1. a </a:t>
            </a:r>
            <a:r>
              <a:rPr lang="en-AU" dirty="0"/>
              <a:t>global evolutionary </a:t>
            </a:r>
            <a:r>
              <a:rPr lang="en-AU" dirty="0" smtClean="0"/>
              <a:t>question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0" y="1572768"/>
            <a:ext cx="3394472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368" y="1874520"/>
            <a:ext cx="5315712" cy="398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6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910"/>
            <a:ext cx="8229600" cy="548322"/>
          </a:xfrm>
        </p:spPr>
        <p:txBody>
          <a:bodyPr>
            <a:normAutofit fontScale="90000"/>
          </a:bodyPr>
          <a:lstStyle/>
          <a:p>
            <a:r>
              <a:rPr lang="en-AU" dirty="0"/>
              <a:t>Proteaceae</a:t>
            </a:r>
            <a:r>
              <a:rPr lang="en-AU" dirty="0" smtClean="0"/>
              <a:t>...</a:t>
            </a:r>
            <a:endParaRPr lang="en-AU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98" y="809136"/>
            <a:ext cx="7997862" cy="5998397"/>
          </a:xfrm>
        </p:spPr>
      </p:pic>
    </p:spTree>
    <p:extLst>
      <p:ext uri="{BB962C8B-B14F-4D97-AF65-F5344CB8AC3E}">
        <p14:creationId xmlns:p14="http://schemas.microsoft.com/office/powerpoint/2010/main" val="400728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98" y="274320"/>
            <a:ext cx="8165592" cy="4169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Proteaceae </a:t>
            </a:r>
          </a:p>
          <a:p>
            <a:pPr marL="0" indent="0">
              <a:buNone/>
            </a:pPr>
            <a:r>
              <a:rPr lang="en-AU" dirty="0" smtClean="0"/>
              <a:t>-  1500 sclerophyll species (open vegetation)</a:t>
            </a:r>
          </a:p>
          <a:p>
            <a:pPr>
              <a:buFontTx/>
              <a:buChar char="-"/>
            </a:pPr>
            <a:r>
              <a:rPr lang="en-AU" dirty="0" smtClean="0"/>
              <a:t>only 250 rainforest species (closed vegetation), but in more clades</a:t>
            </a:r>
          </a:p>
          <a:p>
            <a:pPr>
              <a:buFontTx/>
              <a:buChar char="-"/>
            </a:pPr>
            <a:endParaRPr lang="en-AU" dirty="0"/>
          </a:p>
          <a:p>
            <a:pPr>
              <a:buFontTx/>
              <a:buChar char="-"/>
            </a:pPr>
            <a:r>
              <a:rPr lang="en-AU" dirty="0"/>
              <a:t>Hypothesis: open vegetation species evolve faster in response to climate</a:t>
            </a:r>
          </a:p>
        </p:txBody>
      </p:sp>
    </p:spTree>
    <p:extLst>
      <p:ext uri="{BB962C8B-B14F-4D97-AF65-F5344CB8AC3E}">
        <p14:creationId xmlns:p14="http://schemas.microsoft.com/office/powerpoint/2010/main" val="165511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testing this</a:t>
            </a:r>
            <a:endParaRPr lang="en-AU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2600" t="25529" r="54558" b="44950"/>
          <a:stretch/>
        </p:blipFill>
        <p:spPr bwMode="auto">
          <a:xfrm>
            <a:off x="546071" y="2320235"/>
            <a:ext cx="6037608" cy="3163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/>
          <a:srcRect l="68059" t="20804" r="22935" b="72222"/>
          <a:stretch/>
        </p:blipFill>
        <p:spPr bwMode="auto">
          <a:xfrm>
            <a:off x="6501384" y="2987747"/>
            <a:ext cx="2642616" cy="14538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1083" y="2135204"/>
            <a:ext cx="6676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/>
              <a:t>BAMM* rates of evolution for tips (absolute values)</a:t>
            </a:r>
            <a:endParaRPr lang="en-AU" sz="24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278893" y="3273885"/>
            <a:ext cx="234086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/>
              <a:t>Rate of change</a:t>
            </a:r>
          </a:p>
          <a:p>
            <a:pPr algn="ctr"/>
            <a:r>
              <a:rPr lang="en-AU" sz="2000" dirty="0" smtClean="0"/>
              <a:t>in morphology</a:t>
            </a:r>
            <a:endParaRPr lang="en-A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521339" y="4705245"/>
            <a:ext cx="447712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/>
              <a:t>Rate of change in climate (“niche”)</a:t>
            </a:r>
          </a:p>
          <a:p>
            <a:pPr algn="ctr"/>
            <a:endParaRPr lang="en-A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49808" y="5907024"/>
            <a:ext cx="8112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* a model </a:t>
            </a:r>
            <a:r>
              <a:rPr lang="en-AU" dirty="0" smtClean="0"/>
              <a:t>that reconstructs evolutionary parameters allowing </a:t>
            </a:r>
            <a:r>
              <a:rPr lang="en-AU" dirty="0" smtClean="0"/>
              <a:t>for variable rates etc...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346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314688" cy="6986016"/>
          </a:xfrm>
        </p:spPr>
      </p:pic>
    </p:spTree>
    <p:extLst>
      <p:ext uri="{BB962C8B-B14F-4D97-AF65-F5344CB8AC3E}">
        <p14:creationId xmlns:p14="http://schemas.microsoft.com/office/powerpoint/2010/main" val="360266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337</Words>
  <Application>Microsoft Office PowerPoint</Application>
  <PresentationFormat>On-screen Show (4:3)</PresentationFormat>
  <Paragraphs>66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ONE thing I wish I knew</vt:lpstr>
      <vt:lpstr>PowerPoint Presentation</vt:lpstr>
      <vt:lpstr>Extinction effects...</vt:lpstr>
      <vt:lpstr>underlying models</vt:lpstr>
      <vt:lpstr>1. a global evolutionary question</vt:lpstr>
      <vt:lpstr>Proteaceae...</vt:lpstr>
      <vt:lpstr>PowerPoint Presentation</vt:lpstr>
      <vt:lpstr>testing this</vt:lpstr>
      <vt:lpstr>PowerPoint Presentation</vt:lpstr>
      <vt:lpstr>it’s an artefact of the model</vt:lpstr>
      <vt:lpstr>it’s an artefact of the model</vt:lpstr>
      <vt:lpstr>something wrong with the model</vt:lpstr>
      <vt:lpstr>Extinction and direction...</vt:lpstr>
      <vt:lpstr>Stomata – size is important</vt:lpstr>
      <vt:lpstr>PowerPoint Presentation</vt:lpstr>
      <vt:lpstr>But this is all invisible in the phylogeny</vt:lpstr>
      <vt:lpstr>PowerPoint Presentation</vt:lpstr>
      <vt:lpstr>Why?</vt:lpstr>
      <vt:lpstr>Ancestral state reconstruction accuracy (simulation)</vt:lpstr>
      <vt:lpstr>Why</vt:lpstr>
      <vt:lpstr>The ancestral state reconstruction shows no trend in spite of directional selection</vt:lpstr>
      <vt:lpstr>A cheap simulation</vt:lpstr>
      <vt:lpstr>PowerPoint Presentation</vt:lpstr>
      <vt:lpstr>PowerPoint Presentation</vt:lpstr>
      <vt:lpstr>PowerPoint Presentation</vt:lpstr>
      <vt:lpstr>Problems apply to reconstructing phylogenies as well</vt:lpstr>
      <vt:lpstr>Incorporate extra information?</vt:lpstr>
      <vt:lpstr>culprit</vt:lpstr>
    </vt:vector>
  </TitlesOfParts>
  <Company>IT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 wish I knew</dc:title>
  <dc:creator>Greg Jordan</dc:creator>
  <cp:lastModifiedBy>Generic Lecturer</cp:lastModifiedBy>
  <cp:revision>34</cp:revision>
  <dcterms:created xsi:type="dcterms:W3CDTF">2015-07-23T03:36:37Z</dcterms:created>
  <dcterms:modified xsi:type="dcterms:W3CDTF">2015-11-15T22:02:12Z</dcterms:modified>
</cp:coreProperties>
</file>